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4"/>
    <p:sldMasterId id="2147483702" r:id="rId5"/>
    <p:sldMasterId id="2147483714" r:id="rId6"/>
    <p:sldMasterId id="2147483772" r:id="rId7"/>
  </p:sldMasterIdLst>
  <p:notesMasterIdLst>
    <p:notesMasterId r:id="rId24"/>
  </p:notesMasterIdLst>
  <p:handoutMasterIdLst>
    <p:handoutMasterId r:id="rId25"/>
  </p:handoutMasterIdLst>
  <p:sldIdLst>
    <p:sldId id="458" r:id="rId8"/>
    <p:sldId id="359" r:id="rId9"/>
    <p:sldId id="362" r:id="rId10"/>
    <p:sldId id="363" r:id="rId11"/>
    <p:sldId id="368" r:id="rId12"/>
    <p:sldId id="369" r:id="rId13"/>
    <p:sldId id="370" r:id="rId14"/>
    <p:sldId id="364" r:id="rId15"/>
    <p:sldId id="367" r:id="rId16"/>
    <p:sldId id="365" r:id="rId17"/>
    <p:sldId id="371" r:id="rId18"/>
    <p:sldId id="372" r:id="rId19"/>
    <p:sldId id="460" r:id="rId20"/>
    <p:sldId id="374" r:id="rId21"/>
    <p:sldId id="375" r:id="rId22"/>
    <p:sldId id="441" r:id="rId23"/>
  </p:sldIdLst>
  <p:sldSz cx="12192000" cy="6858000"/>
  <p:notesSz cx="7010400" cy="9296400"/>
  <p:custDataLst>
    <p:tags r:id="rId26"/>
  </p:custDataLst>
  <p:defaultTextStyle>
    <a:defPPr>
      <a:defRPr lang="en-US"/>
    </a:defPPr>
    <a:lvl1pPr algn="l" rtl="0" fontAlgn="base">
      <a:lnSpc>
        <a:spcPct val="110000"/>
      </a:lnSpc>
      <a:spcBef>
        <a:spcPct val="20000"/>
      </a:spcBef>
      <a:spcAft>
        <a:spcPct val="0"/>
      </a:spcAft>
      <a:buChar char="•"/>
      <a:defRPr sz="2000" i="1" kern="1200">
        <a:solidFill>
          <a:srgbClr val="003B76"/>
        </a:solidFill>
        <a:latin typeface="Arial" charset="0"/>
        <a:ea typeface="+mn-ea"/>
        <a:cs typeface="+mn-cs"/>
      </a:defRPr>
    </a:lvl1pPr>
    <a:lvl2pPr marL="457200" algn="l" rtl="0" fontAlgn="base">
      <a:lnSpc>
        <a:spcPct val="110000"/>
      </a:lnSpc>
      <a:spcBef>
        <a:spcPct val="20000"/>
      </a:spcBef>
      <a:spcAft>
        <a:spcPct val="0"/>
      </a:spcAft>
      <a:buChar char="•"/>
      <a:defRPr sz="2000" i="1" kern="1200">
        <a:solidFill>
          <a:srgbClr val="003B76"/>
        </a:solidFill>
        <a:latin typeface="Arial" charset="0"/>
        <a:ea typeface="+mn-ea"/>
        <a:cs typeface="+mn-cs"/>
      </a:defRPr>
    </a:lvl2pPr>
    <a:lvl3pPr marL="914400" algn="l" rtl="0" fontAlgn="base">
      <a:lnSpc>
        <a:spcPct val="110000"/>
      </a:lnSpc>
      <a:spcBef>
        <a:spcPct val="20000"/>
      </a:spcBef>
      <a:spcAft>
        <a:spcPct val="0"/>
      </a:spcAft>
      <a:buChar char="•"/>
      <a:defRPr sz="2000" i="1" kern="1200">
        <a:solidFill>
          <a:srgbClr val="003B76"/>
        </a:solidFill>
        <a:latin typeface="Arial" charset="0"/>
        <a:ea typeface="+mn-ea"/>
        <a:cs typeface="+mn-cs"/>
      </a:defRPr>
    </a:lvl3pPr>
    <a:lvl4pPr marL="1371600" algn="l" rtl="0" fontAlgn="base">
      <a:lnSpc>
        <a:spcPct val="110000"/>
      </a:lnSpc>
      <a:spcBef>
        <a:spcPct val="20000"/>
      </a:spcBef>
      <a:spcAft>
        <a:spcPct val="0"/>
      </a:spcAft>
      <a:buChar char="•"/>
      <a:defRPr sz="2000" i="1" kern="1200">
        <a:solidFill>
          <a:srgbClr val="003B76"/>
        </a:solidFill>
        <a:latin typeface="Arial" charset="0"/>
        <a:ea typeface="+mn-ea"/>
        <a:cs typeface="+mn-cs"/>
      </a:defRPr>
    </a:lvl4pPr>
    <a:lvl5pPr marL="1828800" algn="l" rtl="0" fontAlgn="base">
      <a:lnSpc>
        <a:spcPct val="110000"/>
      </a:lnSpc>
      <a:spcBef>
        <a:spcPct val="20000"/>
      </a:spcBef>
      <a:spcAft>
        <a:spcPct val="0"/>
      </a:spcAft>
      <a:buChar char="•"/>
      <a:defRPr sz="2000" i="1" kern="1200">
        <a:solidFill>
          <a:srgbClr val="003B76"/>
        </a:solidFill>
        <a:latin typeface="Arial" charset="0"/>
        <a:ea typeface="+mn-ea"/>
        <a:cs typeface="+mn-cs"/>
      </a:defRPr>
    </a:lvl5pPr>
    <a:lvl6pPr marL="2286000" algn="l" defTabSz="914400" rtl="0" eaLnBrk="1" latinLnBrk="0" hangingPunct="1">
      <a:defRPr sz="2000" i="1" kern="1200">
        <a:solidFill>
          <a:srgbClr val="003B76"/>
        </a:solidFill>
        <a:latin typeface="Arial" charset="0"/>
        <a:ea typeface="+mn-ea"/>
        <a:cs typeface="+mn-cs"/>
      </a:defRPr>
    </a:lvl6pPr>
    <a:lvl7pPr marL="2743200" algn="l" defTabSz="914400" rtl="0" eaLnBrk="1" latinLnBrk="0" hangingPunct="1">
      <a:defRPr sz="2000" i="1" kern="1200">
        <a:solidFill>
          <a:srgbClr val="003B76"/>
        </a:solidFill>
        <a:latin typeface="Arial" charset="0"/>
        <a:ea typeface="+mn-ea"/>
        <a:cs typeface="+mn-cs"/>
      </a:defRPr>
    </a:lvl7pPr>
    <a:lvl8pPr marL="3200400" algn="l" defTabSz="914400" rtl="0" eaLnBrk="1" latinLnBrk="0" hangingPunct="1">
      <a:defRPr sz="2000" i="1" kern="1200">
        <a:solidFill>
          <a:srgbClr val="003B76"/>
        </a:solidFill>
        <a:latin typeface="Arial" charset="0"/>
        <a:ea typeface="+mn-ea"/>
        <a:cs typeface="+mn-cs"/>
      </a:defRPr>
    </a:lvl8pPr>
    <a:lvl9pPr marL="3657600" algn="l" defTabSz="914400" rtl="0" eaLnBrk="1" latinLnBrk="0" hangingPunct="1">
      <a:defRPr sz="2000" i="1" kern="1200">
        <a:solidFill>
          <a:srgbClr val="003B76"/>
        </a:solidFill>
        <a:latin typeface="Arial"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9933FF"/>
    <a:srgbClr val="003B76"/>
    <a:srgbClr val="FF0000"/>
    <a:srgbClr val="FF3300"/>
    <a:srgbClr val="33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66" autoAdjust="0"/>
    <p:restoredTop sz="76316" autoAdjust="0"/>
  </p:normalViewPr>
  <p:slideViewPr>
    <p:cSldViewPr>
      <p:cViewPr varScale="1">
        <p:scale>
          <a:sx n="86" d="100"/>
          <a:sy n="86" d="100"/>
        </p:scale>
        <p:origin x="930" y="60"/>
      </p:cViewPr>
      <p:guideLst>
        <p:guide orient="horz" pos="2208"/>
        <p:guide pos="3840"/>
      </p:guideLst>
    </p:cSldViewPr>
  </p:slideViewPr>
  <p:outlineViewPr>
    <p:cViewPr>
      <p:scale>
        <a:sx n="33" d="100"/>
        <a:sy n="33" d="100"/>
      </p:scale>
      <p:origin x="0" y="-768"/>
    </p:cViewPr>
  </p:outlineViewPr>
  <p:notesTextViewPr>
    <p:cViewPr>
      <p:scale>
        <a:sx n="3" d="2"/>
        <a:sy n="3" d="2"/>
      </p:scale>
      <p:origin x="0" y="0"/>
    </p:cViewPr>
  </p:notesTextViewPr>
  <p:sorterViewPr>
    <p:cViewPr>
      <p:scale>
        <a:sx n="106" d="100"/>
        <a:sy n="106" d="100"/>
      </p:scale>
      <p:origin x="0" y="-8784"/>
    </p:cViewPr>
  </p:sorterViewPr>
  <p:notesViewPr>
    <p:cSldViewPr>
      <p:cViewPr>
        <p:scale>
          <a:sx n="100" d="100"/>
          <a:sy n="100" d="100"/>
        </p:scale>
        <p:origin x="2784" y="-47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DB1976-FE5C-4932-BFB9-C38802A2920F}" type="datetimeFigureOut">
              <a:rPr lang="en-US" smtClean="0"/>
              <a:t>9/12/2024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D27DB7B-C175-4FC7-B716-C923157BB6BA}" type="slidenum">
              <a:rPr lang="en-US" smtClean="0"/>
              <a:t>‹#›</a:t>
            </a:fld>
            <a:endParaRPr lang="en-US"/>
          </a:p>
        </p:txBody>
      </p:sp>
    </p:spTree>
    <p:extLst>
      <p:ext uri="{BB962C8B-B14F-4D97-AF65-F5344CB8AC3E}">
        <p14:creationId xmlns:p14="http://schemas.microsoft.com/office/powerpoint/2010/main" val="4083613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lnSpc>
                <a:spcPct val="100000"/>
              </a:lnSpc>
              <a:spcBef>
                <a:spcPct val="0"/>
              </a:spcBef>
              <a:buFontTx/>
              <a:buNone/>
              <a:defRPr sz="1200" i="0">
                <a:solidFill>
                  <a:schemeClr val="tx1"/>
                </a:solidFill>
                <a:latin typeface="Arial" charset="0"/>
              </a:defRPr>
            </a:lvl1pPr>
          </a:lstStyle>
          <a:p>
            <a:pPr>
              <a:defRPr/>
            </a:pPr>
            <a:endParaRPr lang="en-US" dirty="0"/>
          </a:p>
        </p:txBody>
      </p:sp>
      <p:sp>
        <p:nvSpPr>
          <p:cNvPr id="7680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359" y="4415790"/>
            <a:ext cx="5607684"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1" name="Rectangle 7"/>
          <p:cNvSpPr>
            <a:spLocks noGrp="1" noChangeArrowheads="1"/>
          </p:cNvSpPr>
          <p:nvPr>
            <p:ph type="sldNum" sz="quarter" idx="5"/>
          </p:nvPr>
        </p:nvSpPr>
        <p:spPr bwMode="auto">
          <a:xfrm>
            <a:off x="1986387"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ctr" defTabSz="932415">
              <a:lnSpc>
                <a:spcPct val="100000"/>
              </a:lnSpc>
              <a:spcBef>
                <a:spcPct val="0"/>
              </a:spcBef>
              <a:buFontTx/>
              <a:buNone/>
              <a:defRPr sz="1200" i="0">
                <a:solidFill>
                  <a:schemeClr val="tx1"/>
                </a:solidFill>
                <a:latin typeface="Arial" charset="0"/>
              </a:defRPr>
            </a:lvl1pPr>
          </a:lstStyle>
          <a:p>
            <a:pPr>
              <a:defRPr/>
            </a:pPr>
            <a:fld id="{9253D7F6-F643-4082-85AA-AC663D481427}" type="slidenum">
              <a:rPr lang="en-US"/>
              <a:pPr>
                <a:defRPr/>
              </a:pPr>
              <a:t>‹#›</a:t>
            </a:fld>
            <a:endParaRPr lang="en-US" dirty="0"/>
          </a:p>
        </p:txBody>
      </p:sp>
    </p:spTree>
    <p:extLst>
      <p:ext uri="{BB962C8B-B14F-4D97-AF65-F5344CB8AC3E}">
        <p14:creationId xmlns:p14="http://schemas.microsoft.com/office/powerpoint/2010/main" val="42395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10045C2A-CAC5-4362-91E1-2DD7A71F26AD}" type="slidenum">
              <a:rPr lang="en-US" smtClean="0"/>
              <a:pPr/>
              <a:t>1</a:t>
            </a:fld>
            <a:endParaRPr lang="en-US" dirty="0"/>
          </a:p>
        </p:txBody>
      </p:sp>
      <p:sp>
        <p:nvSpPr>
          <p:cNvPr id="77827" name="Rectangle 2"/>
          <p:cNvSpPr>
            <a:spLocks noGrp="1" noRot="1" noChangeAspect="1" noChangeArrowheads="1" noTextEdit="1"/>
          </p:cNvSpPr>
          <p:nvPr>
            <p:ph type="sldImg"/>
          </p:nvPr>
        </p:nvSpPr>
        <p:spPr>
          <a:xfrm>
            <a:off x="411163" y="698500"/>
            <a:ext cx="6189662" cy="3482975"/>
          </a:xfrm>
          <a:ln w="12699" cap="flat">
            <a:solidFill>
              <a:schemeClr val="tx1"/>
            </a:solidFill>
          </a:ln>
        </p:spPr>
      </p:sp>
      <p:sp>
        <p:nvSpPr>
          <p:cNvPr id="77828" name="Rectangle 3"/>
          <p:cNvSpPr>
            <a:spLocks noGrp="1" noChangeArrowheads="1"/>
          </p:cNvSpPr>
          <p:nvPr>
            <p:ph type="body" idx="1"/>
          </p:nvPr>
        </p:nvSpPr>
        <p:spPr>
          <a:xfrm>
            <a:off x="935144" y="4342565"/>
            <a:ext cx="5140112" cy="4183380"/>
          </a:xfrm>
          <a:noFill/>
          <a:ln/>
        </p:spPr>
        <p:txBody>
          <a:bodyPr lIns="90378" tIns="45190" rIns="90378" bIns="45190"/>
          <a:lstStyle/>
          <a:p>
            <a:pPr eaLnBrk="1" hangingPunct="1">
              <a:tabLst>
                <a:tab pos="458252" algn="l"/>
              </a:tabLst>
            </a:pPr>
            <a:r>
              <a:rPr lang="en-US" b="1" dirty="0"/>
              <a:t>Select Note Pages contain instruction comments to assist with your presentation.</a:t>
            </a:r>
          </a:p>
          <a:p>
            <a:pPr eaLnBrk="1" hangingPunct="1">
              <a:tabLst>
                <a:tab pos="458252" algn="l"/>
              </a:tabLst>
            </a:pPr>
            <a:endParaRPr lang="en-US" b="1" dirty="0"/>
          </a:p>
          <a:p>
            <a:pPr eaLnBrk="1" hangingPunct="1">
              <a:tabLst>
                <a:tab pos="458252" algn="l"/>
              </a:tabLst>
            </a:pPr>
            <a:r>
              <a:rPr lang="en-US" b="1" dirty="0"/>
              <a:t>This Standard Training Package (STP) is current as of September 2024. It was developed with the assistance of the Medical Center of Excellence. To ensure this is the most current version, please go to https://tjaglcs.army.mil/  and locate the STPs within the “Resources" area/box of the </a:t>
            </a:r>
            <a:r>
              <a:rPr lang="en-US" b="1" dirty="0" err="1"/>
              <a:t>tjaglcs</a:t>
            </a:r>
            <a:r>
              <a:rPr lang="en-US" b="1" dirty="0"/>
              <a:t> site.</a:t>
            </a:r>
          </a:p>
          <a:p>
            <a:pPr eaLnBrk="1" hangingPunct="1">
              <a:tabLst>
                <a:tab pos="458252" algn="l"/>
              </a:tabLst>
            </a:pPr>
            <a:endParaRPr lang="en-US" b="1" dirty="0"/>
          </a:p>
          <a:p>
            <a:pPr eaLnBrk="1" hangingPunct="1">
              <a:tabLst>
                <a:tab pos="458252" algn="l"/>
              </a:tabLst>
            </a:pPr>
            <a:endParaRPr lang="en-US" sz="900" b="1" dirty="0"/>
          </a:p>
        </p:txBody>
      </p:sp>
    </p:spTree>
    <p:extLst>
      <p:ext uri="{BB962C8B-B14F-4D97-AF65-F5344CB8AC3E}">
        <p14:creationId xmlns:p14="http://schemas.microsoft.com/office/powerpoint/2010/main" val="3197687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CA70587E-5577-46D4-80A2-01EDE60B861A}" type="slidenum">
              <a:rPr lang="en-US" smtClean="0"/>
              <a:pPr/>
              <a:t>16</a:t>
            </a:fld>
            <a:endParaRPr lang="en-US" dirty="0"/>
          </a:p>
        </p:txBody>
      </p:sp>
      <p:sp>
        <p:nvSpPr>
          <p:cNvPr id="151555" name="Rectangle 2"/>
          <p:cNvSpPr>
            <a:spLocks noGrp="1" noRot="1" noChangeAspect="1" noChangeArrowheads="1" noTextEdit="1"/>
          </p:cNvSpPr>
          <p:nvPr>
            <p:ph type="sldImg"/>
          </p:nvPr>
        </p:nvSpPr>
        <p:spPr>
          <a:xfrm>
            <a:off x="446088" y="676275"/>
            <a:ext cx="6173787" cy="3473450"/>
          </a:xfrm>
          <a:ln/>
        </p:spPr>
      </p:sp>
      <p:sp>
        <p:nvSpPr>
          <p:cNvPr id="151556" name="Rectangle 3"/>
          <p:cNvSpPr>
            <a:spLocks noGrp="1" noChangeArrowheads="1"/>
          </p:cNvSpPr>
          <p:nvPr>
            <p:ph type="body" idx="1"/>
          </p:nvPr>
        </p:nvSpPr>
        <p:spPr>
          <a:xfrm>
            <a:off x="935144" y="4414199"/>
            <a:ext cx="5140112" cy="4184971"/>
          </a:xfrm>
          <a:noFill/>
          <a:ln/>
        </p:spPr>
        <p:txBody>
          <a:bodyPr/>
          <a:lstStyle/>
          <a:p>
            <a:pPr eaLnBrk="1" hangingPunct="1">
              <a:buFontTx/>
              <a:buNone/>
              <a:tabLst>
                <a:tab pos="458252" algn="l"/>
              </a:tabLst>
            </a:pPr>
            <a:r>
              <a:rPr lang="en-US" sz="1000" b="1" dirty="0"/>
              <a:t>Facilitator</a:t>
            </a:r>
            <a:r>
              <a:rPr lang="en-US" sz="1000" b="1" baseline="0" dirty="0"/>
              <a:t> Note</a:t>
            </a:r>
            <a:r>
              <a:rPr lang="en-US" sz="1000" b="1" dirty="0"/>
              <a:t>:</a:t>
            </a:r>
            <a:r>
              <a:rPr lang="en-US" sz="1000" dirty="0"/>
              <a:t> </a:t>
            </a:r>
          </a:p>
          <a:p>
            <a:pPr marL="514350" lvl="2" eaLnBrk="1" hangingPunct="1">
              <a:buFontTx/>
              <a:buChar char="•"/>
            </a:pPr>
            <a:r>
              <a:rPr lang="en-US" b="1" dirty="0"/>
              <a:t>  </a:t>
            </a:r>
            <a:r>
              <a:rPr lang="en-US" sz="1000" dirty="0"/>
              <a:t>Questions or comments about this brief may be referred to the Training Developments Directorate (TDD), The Judge Advocate General’s Legal Center and School (TJAGLCS), by submitting </a:t>
            </a:r>
            <a:r>
              <a:rPr lang="en-US" sz="1000"/>
              <a:t>a support desk </a:t>
            </a:r>
            <a:r>
              <a:rPr lang="en-US" sz="1000" dirty="0"/>
              <a:t>ticket at JAG University at https://jagu.army.mil</a:t>
            </a:r>
            <a:endParaRPr lang="en-US" dirty="0"/>
          </a:p>
        </p:txBody>
      </p:sp>
    </p:spTree>
    <p:extLst>
      <p:ext uri="{BB962C8B-B14F-4D97-AF65-F5344CB8AC3E}">
        <p14:creationId xmlns:p14="http://schemas.microsoft.com/office/powerpoint/2010/main" val="2981518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Business Associates are covered under HIPAA.  A business associate is someone who is not a member of the covered entity’s workforce that performs a function or activity for the covered entity using PHI.</a:t>
            </a:r>
          </a:p>
          <a:p>
            <a:pPr eaLnBrk="1" hangingPunct="1">
              <a:spcBef>
                <a:spcPct val="0"/>
              </a:spcBef>
            </a:pPr>
            <a:endParaRPr lang="en-US" altLang="en-US" dirty="0"/>
          </a:p>
          <a:p>
            <a:pPr eaLnBrk="1" hangingPunct="1">
              <a:spcBef>
                <a:spcPct val="0"/>
              </a:spcBef>
            </a:pPr>
            <a:r>
              <a:rPr lang="en-US" altLang="en-US" dirty="0"/>
              <a:t>-This would include members of the garrison legal office who might be performing some of the functions I mentioned earlier such as advising the MTF on medical-legal issues or assisting with the investigation of medical malpractice claims.  Because those attorneys do not work in or for the MTF directly, they are not considered part of the covered entity’s workforce, but they are business associates.</a:t>
            </a:r>
          </a:p>
          <a:p>
            <a:pPr eaLnBrk="1" hangingPunct="1">
              <a:spcBef>
                <a:spcPct val="0"/>
              </a:spcBef>
            </a:pPr>
            <a:endParaRPr lang="en-US" altLang="en-US" dirty="0"/>
          </a:p>
          <a:p>
            <a:pPr eaLnBrk="1" hangingPunct="1">
              <a:spcBef>
                <a:spcPct val="0"/>
              </a:spcBef>
            </a:pPr>
            <a:r>
              <a:rPr lang="en-US" altLang="en-US" sz="1200" dirty="0"/>
              <a:t>Both TMA and the MTFs have business associates.  Business Associates meet one of two definitions They can be either those who act on behalf of a covered entity , but other than as a member of the workforce, performing, or assisting in the performance of a function or activity involving the use or disclosure of individually identifiable health information or providing, other than in the capacity of a member of the workforce of such covered entity, legal, actuarial, accounting, consulting, data aggregation, management, administrative, accreditation, or financial services to or for such covered entity, where the provision of the service involves the disclosure of individually identifiable health information.  Health Care Providers, acting as providers, are not business associates.  We are required to bind our business associates to follow the HIPAA privacy rule as we are bound to follow it.</a:t>
            </a:r>
          </a:p>
          <a:p>
            <a:pPr eaLnBrk="1" hangingPunct="1">
              <a:spcBef>
                <a:spcPct val="0"/>
              </a:spcBef>
            </a:pPr>
            <a:r>
              <a:rPr lang="en-US" altLang="en-US" sz="1200" dirty="0"/>
              <a:t>TMA for its business associates, the principle ones being the MCSCs, has or is putting business associate language into its contracts.</a:t>
            </a:r>
          </a:p>
          <a:p>
            <a:pPr eaLnBrk="1" hangingPunct="1">
              <a:spcBef>
                <a:spcPct val="0"/>
              </a:spcBef>
            </a:pPr>
            <a:r>
              <a:rPr lang="en-US" altLang="en-US" sz="1200" dirty="0"/>
              <a:t>To the extent that the Business Associate is subject to the DoD Medical Privacy Regulation no separate business associate agreement is necessary.  An example of a business associate that would require no agreement would be the SJA Office of a Military Installation.  For example the MDW SJA might provide legal advice to the Rader Clinic at Fort Myer, VA.  The Clinic would not be required to have a business associate agreement with the SJA even though he/she is not a member of its workforce.  For those non-DoD entities that are business associates we have drafted and provided to the Service Representatives a template clause which can be inserted  into contracts at the post, camp and station level which includes all appropriate provisions.</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-Note that for some business associates of the MTF, such as contractors that perform certain covered functions, the MTF must have the business associate sign a business associate agreement or “BAA” agreeing to protect PHI in accordance with the Privacy Rule.  </a:t>
            </a:r>
          </a:p>
          <a:p>
            <a:pPr eaLnBrk="1" hangingPunct="1">
              <a:spcBef>
                <a:spcPct val="0"/>
              </a:spcBef>
            </a:pPr>
            <a:endParaRPr lang="en-US" altLang="en-US" dirty="0"/>
          </a:p>
          <a:p>
            <a:pPr eaLnBrk="1" hangingPunct="1">
              <a:spcBef>
                <a:spcPct val="0"/>
              </a:spcBef>
            </a:pPr>
            <a:r>
              <a:rPr lang="en-US" altLang="en-US" dirty="0"/>
              <a:t>HOWEVER, the DOD Health Information Privacy Regulation, DoD 6025.18-R, eliminates the need for any BAAs between any agencies of the DoD,  as we are all required to comply with the regulation.</a:t>
            </a:r>
          </a:p>
          <a:p>
            <a:pPr eaLnBrk="1" hangingPunct="1">
              <a:spcBef>
                <a:spcPct val="0"/>
              </a:spcBef>
            </a:pPr>
            <a:endParaRPr lang="en-US" altLang="en-US" dirty="0"/>
          </a:p>
          <a:p>
            <a:pPr eaLnBrk="1" hangingPunct="1">
              <a:spcBef>
                <a:spcPct val="0"/>
              </a:spcBef>
            </a:pPr>
            <a:r>
              <a:rPr lang="en-US" altLang="en-US" dirty="0"/>
              <a:t>Short of a BAA, HIPAA has a provision for “other arrangements” for those who perform  a function for the covered entity “required by law,” as long as there are satisfactory assurances.  The primary example of this is the Department of Justice defending the US in malpractice cases.  </a:t>
            </a:r>
          </a:p>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4</a:t>
            </a:fld>
            <a:endParaRPr lang="en-US"/>
          </a:p>
        </p:txBody>
      </p:sp>
    </p:spTree>
    <p:extLst>
      <p:ext uri="{BB962C8B-B14F-4D97-AF65-F5344CB8AC3E}">
        <p14:creationId xmlns:p14="http://schemas.microsoft.com/office/powerpoint/2010/main" val="3340419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253D7F6-F643-4082-85AA-AC663D481427}" type="slidenum">
              <a:rPr lang="en-US" smtClean="0"/>
              <a:pPr>
                <a:defRPr/>
              </a:pPr>
              <a:t>9</a:t>
            </a:fld>
            <a:endParaRPr lang="en-US" dirty="0"/>
          </a:p>
        </p:txBody>
      </p:sp>
    </p:spTree>
    <p:extLst>
      <p:ext uri="{BB962C8B-B14F-4D97-AF65-F5344CB8AC3E}">
        <p14:creationId xmlns:p14="http://schemas.microsoft.com/office/powerpoint/2010/main" val="348212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DL1.1.13. Healthcare Operations. Any of the following activities of the covered entity to the extent that the activities are related to covered functions: </a:t>
            </a:r>
          </a:p>
          <a:p>
            <a:pPr eaLnBrk="1" hangingPunct="1">
              <a:spcBef>
                <a:spcPct val="0"/>
              </a:spcBef>
            </a:pPr>
            <a:r>
              <a:rPr lang="en-US" altLang="en-US" dirty="0"/>
              <a:t>DL1.1.13.1. Conducting quality assessment and improvement activities, including evaluation and development of clinical guidelines outcome, if obtaining general knowledge is not the primary purpose of any studies resulting from such activities; population-based activities relating to improving health or reducing healthcare costs, protocol development, case management and care coordination, contacting of healthcare providers and patients with information about treatment alternatives; and related functions that do not include treatment. </a:t>
            </a:r>
          </a:p>
          <a:p>
            <a:pPr eaLnBrk="1" hangingPunct="1">
              <a:spcBef>
                <a:spcPct val="0"/>
              </a:spcBef>
            </a:pPr>
            <a:r>
              <a:rPr lang="en-US" altLang="en-US" dirty="0"/>
              <a:t>DL1.1.13.2. Reviewing the competence or qualifications of healthcare professionals, evaluating practitioner and provider performance, health plan performance, conducting training programs in which students, trainees, or practitioners in areas of healthcare learn under supervision to practice or improve their skills as healthcare providers, training of non-healthcare professionals, accreditation, certification, licensing, or credentialing activities. </a:t>
            </a:r>
          </a:p>
          <a:p>
            <a:pPr eaLnBrk="1" hangingPunct="1">
              <a:spcBef>
                <a:spcPct val="0"/>
              </a:spcBef>
            </a:pPr>
            <a:r>
              <a:rPr lang="en-US" altLang="en-US" dirty="0"/>
              <a:t>DL1.1.13.3. Underwriting, premium rating, and other activities relating to the creation, renewal or replacement of a contract of health insurance or health benefits, and ceding, securing, or placing a contract for reinsurance of risk relating to claims for healthcare (including stop-loss insurance and excess of loss insurance). </a:t>
            </a:r>
          </a:p>
          <a:p>
            <a:pPr eaLnBrk="1" hangingPunct="1">
              <a:spcBef>
                <a:spcPct val="0"/>
              </a:spcBef>
            </a:pPr>
            <a:r>
              <a:rPr lang="en-US" altLang="en-US" dirty="0"/>
              <a:t>DL1.1.13.4. Conducting or arranging for medical review, legal services, and auditing functions, including fraud and abuse detection and compliance programs. </a:t>
            </a:r>
          </a:p>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10</a:t>
            </a:fld>
            <a:endParaRPr lang="en-US"/>
          </a:p>
        </p:txBody>
      </p:sp>
    </p:spTree>
    <p:extLst>
      <p:ext uri="{BB962C8B-B14F-4D97-AF65-F5344CB8AC3E}">
        <p14:creationId xmlns:p14="http://schemas.microsoft.com/office/powerpoint/2010/main" val="213499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11</a:t>
            </a:fld>
            <a:endParaRPr lang="en-US"/>
          </a:p>
        </p:txBody>
      </p:sp>
    </p:spTree>
    <p:extLst>
      <p:ext uri="{BB962C8B-B14F-4D97-AF65-F5344CB8AC3E}">
        <p14:creationId xmlns:p14="http://schemas.microsoft.com/office/powerpoint/2010/main" val="775534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12</a:t>
            </a:fld>
            <a:endParaRPr lang="en-US"/>
          </a:p>
        </p:txBody>
      </p:sp>
    </p:spTree>
    <p:extLst>
      <p:ext uri="{BB962C8B-B14F-4D97-AF65-F5344CB8AC3E}">
        <p14:creationId xmlns:p14="http://schemas.microsoft.com/office/powerpoint/2010/main" val="1425588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13</a:t>
            </a:fld>
            <a:endParaRPr lang="en-US"/>
          </a:p>
        </p:txBody>
      </p:sp>
    </p:spTree>
    <p:extLst>
      <p:ext uri="{BB962C8B-B14F-4D97-AF65-F5344CB8AC3E}">
        <p14:creationId xmlns:p14="http://schemas.microsoft.com/office/powerpoint/2010/main" val="3469772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14</a:t>
            </a:fld>
            <a:endParaRPr lang="en-US"/>
          </a:p>
        </p:txBody>
      </p:sp>
    </p:spTree>
    <p:extLst>
      <p:ext uri="{BB962C8B-B14F-4D97-AF65-F5344CB8AC3E}">
        <p14:creationId xmlns:p14="http://schemas.microsoft.com/office/powerpoint/2010/main" val="109075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B65CF6-095F-4E32-A501-96DEE51B9F2C}" type="slidenum">
              <a:rPr lang="en-US" smtClean="0"/>
              <a:t>15</a:t>
            </a:fld>
            <a:endParaRPr lang="en-US"/>
          </a:p>
        </p:txBody>
      </p:sp>
    </p:spTree>
    <p:extLst>
      <p:ext uri="{BB962C8B-B14F-4D97-AF65-F5344CB8AC3E}">
        <p14:creationId xmlns:p14="http://schemas.microsoft.com/office/powerpoint/2010/main" val="549361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20291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935151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45879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134318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347966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011895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3034829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1489620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160858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28736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122363"/>
            <a:ext cx="10363200" cy="2387600"/>
          </a:xfrm>
        </p:spPr>
        <p:txBody>
          <a:bodyPr anchor="b"/>
          <a:lstStyle>
            <a:lvl1pPr algn="ct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232826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02672" y="1360111"/>
            <a:ext cx="11330729" cy="4797408"/>
          </a:xfrm>
        </p:spPr>
        <p:txBody>
          <a:bodyPr/>
          <a:lstStyle>
            <a:lvl1pPr>
              <a:lnSpc>
                <a:spcPct val="100000"/>
              </a:lnSpc>
              <a:spcBef>
                <a:spcPts val="0"/>
              </a:spcBef>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047712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1709740"/>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93520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097890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1252" y="365127"/>
            <a:ext cx="9961896" cy="741779"/>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p:spPr>
        <p:txBody>
          <a:bodyPr/>
          <a:lstStyle>
            <a:lvl1pPr>
              <a:lnSpc>
                <a:spcPct val="100000"/>
              </a:lnSpc>
              <a:spcBef>
                <a:spcPts val="0"/>
              </a:spcBef>
              <a:defRPr sz="2400">
                <a:latin typeface="Arial" panose="020B0604020202020204" pitchFamily="34" charset="0"/>
                <a:cs typeface="Arial" panose="020B0604020202020204" pitchFamily="34" charset="0"/>
              </a:defRPr>
            </a:lvl1pPr>
            <a:lvl2pPr>
              <a:lnSpc>
                <a:spcPct val="100000"/>
              </a:lnSpc>
              <a:spcBef>
                <a:spcPts val="0"/>
              </a:spcBef>
              <a:defRPr sz="2200">
                <a:latin typeface="Arial" panose="020B0604020202020204" pitchFamily="34" charset="0"/>
                <a:cs typeface="Arial" panose="020B0604020202020204" pitchFamily="34" charset="0"/>
              </a:defRPr>
            </a:lvl2pPr>
            <a:lvl3pPr>
              <a:lnSpc>
                <a:spcPct val="100000"/>
              </a:lnSpc>
              <a:spcBef>
                <a:spcPts val="0"/>
              </a:spcBef>
              <a:defRPr>
                <a:latin typeface="Arial" panose="020B0604020202020204" pitchFamily="34" charset="0"/>
                <a:cs typeface="Arial" panose="020B0604020202020204" pitchFamily="34" charset="0"/>
              </a:defRPr>
            </a:lvl3pPr>
            <a:lvl4pPr>
              <a:lnSpc>
                <a:spcPct val="100000"/>
              </a:lnSpc>
              <a:spcBef>
                <a:spcPts val="0"/>
              </a:spcBef>
              <a:defRPr>
                <a:latin typeface="Arial" panose="020B0604020202020204" pitchFamily="34" charset="0"/>
                <a:cs typeface="Arial" panose="020B0604020202020204" pitchFamily="34" charset="0"/>
              </a:defRPr>
            </a:lvl4pPr>
            <a:lvl5pPr>
              <a:lnSpc>
                <a:spcPct val="100000"/>
              </a:lnSpc>
              <a:spcBef>
                <a:spcPts val="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1" y="2505075"/>
            <a:ext cx="5183188" cy="3684588"/>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As of 28 Dec 18</a:t>
            </a:r>
          </a:p>
        </p:txBody>
      </p:sp>
      <p:sp>
        <p:nvSpPr>
          <p:cNvPr id="8" name="Footer Placeholder 7"/>
          <p:cNvSpPr>
            <a:spLocks noGrp="1"/>
          </p:cNvSpPr>
          <p:nvPr>
            <p:ph type="ftr" sz="quarter" idx="11"/>
          </p:nvPr>
        </p:nvSpPr>
        <p:spPr/>
        <p:txBody>
          <a:bodyPr/>
          <a:lstStyle/>
          <a:p>
            <a:r>
              <a:rPr lang="en-US"/>
              <a:t>MTT Training Product</a:t>
            </a:r>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666355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As of 28 Dec 18</a:t>
            </a:r>
          </a:p>
        </p:txBody>
      </p:sp>
      <p:sp>
        <p:nvSpPr>
          <p:cNvPr id="4" name="Footer Placeholder 3"/>
          <p:cNvSpPr>
            <a:spLocks noGrp="1"/>
          </p:cNvSpPr>
          <p:nvPr>
            <p:ph type="ftr" sz="quarter" idx="11"/>
          </p:nvPr>
        </p:nvSpPr>
        <p:spPr/>
        <p:txBody>
          <a:bodyPr/>
          <a:lstStyle/>
          <a:p>
            <a:r>
              <a:rPr lang="en-US"/>
              <a:t>MTT Training Product</a:t>
            </a:r>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122834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As of 28 Dec 18</a:t>
            </a:r>
          </a:p>
        </p:txBody>
      </p:sp>
      <p:sp>
        <p:nvSpPr>
          <p:cNvPr id="3" name="Footer Placeholder 2"/>
          <p:cNvSpPr>
            <a:spLocks noGrp="1"/>
          </p:cNvSpPr>
          <p:nvPr>
            <p:ph type="ftr" sz="quarter" idx="11"/>
          </p:nvPr>
        </p:nvSpPr>
        <p:spPr/>
        <p:txBody>
          <a:bodyPr/>
          <a:lstStyle/>
          <a:p>
            <a:r>
              <a:rPr lang="en-US"/>
              <a:t>MTT Training Product</a:t>
            </a:r>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9822523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128961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As of 28 Dec 18</a:t>
            </a:r>
          </a:p>
        </p:txBody>
      </p:sp>
      <p:sp>
        <p:nvSpPr>
          <p:cNvPr id="6" name="Footer Placeholder 5"/>
          <p:cNvSpPr>
            <a:spLocks noGrp="1"/>
          </p:cNvSpPr>
          <p:nvPr>
            <p:ph type="ftr" sz="quarter" idx="11"/>
          </p:nvPr>
        </p:nvSpPr>
        <p:spPr/>
        <p:txBody>
          <a:bodyPr/>
          <a:lstStyle/>
          <a:p>
            <a:r>
              <a:rPr lang="en-US"/>
              <a:t>MTT Training Product</a:t>
            </a:r>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594044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43583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5230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As of 28 Dec 18</a:t>
            </a:r>
          </a:p>
        </p:txBody>
      </p:sp>
      <p:sp>
        <p:nvSpPr>
          <p:cNvPr id="5" name="Footer Placeholder 4"/>
          <p:cNvSpPr>
            <a:spLocks noGrp="1"/>
          </p:cNvSpPr>
          <p:nvPr>
            <p:ph type="ftr" sz="quarter" idx="11"/>
          </p:nvPr>
        </p:nvSpPr>
        <p:spPr/>
        <p:txBody>
          <a:bodyPr/>
          <a:lstStyle/>
          <a:p>
            <a:r>
              <a:rPr lang="en-US"/>
              <a:t>MTT Training Product</a:t>
            </a:r>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791346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80326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8682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9/12/2024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20576734"/>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77019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2139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30701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47418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04672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410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98951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9/12/2024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79368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55760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074450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948281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508251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956267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059372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45410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1242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854415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3598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336596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722758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371389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26281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657331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88358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62017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58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63463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943932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32805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432055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088763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8350286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616391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03752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2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359245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0"/>
          </p:nvPr>
        </p:nvSpPr>
        <p:spPr>
          <a:xfrm>
            <a:off x="2946400" y="7239000"/>
            <a:ext cx="12192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451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2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9608884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a:extLst>
              <a:ext uri="{FF2B5EF4-FFF2-40B4-BE49-F238E27FC236}">
                <a16:creationId xmlns:a16="http://schemas.microsoft.com/office/drawing/2014/main" id="{E7BC5048-8150-4629-BAFD-0B6EFE75766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4679619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3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98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Text and Media Clip">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600201"/>
            <a:ext cx="5384800" cy="4525963"/>
          </a:xfrm>
        </p:spPr>
        <p:txBody>
          <a:bodyPr/>
          <a:lstStyle/>
          <a:p>
            <a:pPr lvl="0"/>
            <a:endParaRPr lang="en-US" noProof="0" dirty="0"/>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C016F2-9373-4C85-A9BA-8175FF4C2335}" type="datetimeFigureOut">
              <a:rPr lang="en-US" smtClean="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321AB-E158-4BF4-9AED-8B1A64619C55}" type="slidenum">
              <a:rPr lang="en-US" smtClean="0"/>
              <a:t>‹#›</a:t>
            </a:fld>
            <a:endParaRPr lang="en-US" dirty="0"/>
          </a:p>
        </p:txBody>
      </p:sp>
    </p:spTree>
    <p:extLst>
      <p:ext uri="{BB962C8B-B14F-4D97-AF65-F5344CB8AC3E}">
        <p14:creationId xmlns:p14="http://schemas.microsoft.com/office/powerpoint/2010/main" val="93039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1.pn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2.jpeg"/><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43.xml"/><Relationship Id="rId18" Type="http://schemas.openxmlformats.org/officeDocument/2006/relationships/slideLayout" Target="../slideLayouts/slideLayout48.xml"/><Relationship Id="rId26" Type="http://schemas.openxmlformats.org/officeDocument/2006/relationships/slideLayout" Target="../slideLayouts/slideLayout56.xml"/><Relationship Id="rId39" Type="http://schemas.openxmlformats.org/officeDocument/2006/relationships/slideLayout" Target="../slideLayouts/slideLayout69.xml"/><Relationship Id="rId21" Type="http://schemas.openxmlformats.org/officeDocument/2006/relationships/slideLayout" Target="../slideLayouts/slideLayout51.xml"/><Relationship Id="rId34" Type="http://schemas.openxmlformats.org/officeDocument/2006/relationships/slideLayout" Target="../slideLayouts/slideLayout64.xml"/><Relationship Id="rId42" Type="http://schemas.openxmlformats.org/officeDocument/2006/relationships/slideLayout" Target="../slideLayouts/slideLayout72.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29" Type="http://schemas.openxmlformats.org/officeDocument/2006/relationships/slideLayout" Target="../slideLayouts/slideLayout59.xml"/><Relationship Id="rId41" Type="http://schemas.openxmlformats.org/officeDocument/2006/relationships/slideLayout" Target="../slideLayouts/slideLayout71.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slideLayout" Target="../slideLayouts/slideLayout54.xml"/><Relationship Id="rId32" Type="http://schemas.openxmlformats.org/officeDocument/2006/relationships/slideLayout" Target="../slideLayouts/slideLayout62.xml"/><Relationship Id="rId37" Type="http://schemas.openxmlformats.org/officeDocument/2006/relationships/slideLayout" Target="../slideLayouts/slideLayout67.xml"/><Relationship Id="rId40" Type="http://schemas.openxmlformats.org/officeDocument/2006/relationships/slideLayout" Target="../slideLayouts/slideLayout70.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slideLayout" Target="../slideLayouts/slideLayout53.xml"/><Relationship Id="rId28" Type="http://schemas.openxmlformats.org/officeDocument/2006/relationships/slideLayout" Target="../slideLayouts/slideLayout58.xml"/><Relationship Id="rId36" Type="http://schemas.openxmlformats.org/officeDocument/2006/relationships/slideLayout" Target="../slideLayouts/slideLayout66.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31" Type="http://schemas.openxmlformats.org/officeDocument/2006/relationships/slideLayout" Target="../slideLayouts/slideLayout61.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 Id="rId27" Type="http://schemas.openxmlformats.org/officeDocument/2006/relationships/slideLayout" Target="../slideLayouts/slideLayout57.xml"/><Relationship Id="rId30" Type="http://schemas.openxmlformats.org/officeDocument/2006/relationships/slideLayout" Target="../slideLayouts/slideLayout60.xml"/><Relationship Id="rId35" Type="http://schemas.openxmlformats.org/officeDocument/2006/relationships/slideLayout" Target="../slideLayouts/slideLayout65.xml"/><Relationship Id="rId43" Type="http://schemas.openxmlformats.org/officeDocument/2006/relationships/theme" Target="../theme/theme4.xml"/><Relationship Id="rId8" Type="http://schemas.openxmlformats.org/officeDocument/2006/relationships/slideLayout" Target="../slideLayouts/slideLayout38.xml"/><Relationship Id="rId3" Type="http://schemas.openxmlformats.org/officeDocument/2006/relationships/slideLayout" Target="../slideLayouts/slideLayout33.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5" Type="http://schemas.openxmlformats.org/officeDocument/2006/relationships/slideLayout" Target="../slideLayouts/slideLayout55.xml"/><Relationship Id="rId33" Type="http://schemas.openxmlformats.org/officeDocument/2006/relationships/slideLayout" Target="../slideLayouts/slideLayout63.xml"/><Relationship Id="rId38"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45720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a:p>
        </p:txBody>
      </p:sp>
      <p:sp>
        <p:nvSpPr>
          <p:cNvPr id="717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93924" name="Rectangle 4"/>
          <p:cNvSpPr>
            <a:spLocks noChangeArrowheads="1"/>
          </p:cNvSpPr>
          <p:nvPr/>
        </p:nvSpPr>
        <p:spPr bwMode="auto">
          <a:xfrm>
            <a:off x="362722" y="3810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eaLnBrk="0" hangingPunct="0">
              <a:lnSpc>
                <a:spcPct val="100000"/>
              </a:lnSpc>
              <a:spcBef>
                <a:spcPct val="0"/>
              </a:spcBef>
              <a:buFontTx/>
              <a:buNone/>
              <a:defRPr/>
            </a:pPr>
            <a:endParaRPr lang="en-US" sz="2400" i="0" dirty="0">
              <a:solidFill>
                <a:srgbClr val="FF0000"/>
              </a:solidFill>
              <a:latin typeface="Times New Roman" pitchFamily="18" charset="0"/>
            </a:endParaRPr>
          </a:p>
        </p:txBody>
      </p:sp>
      <p:sp>
        <p:nvSpPr>
          <p:cNvPr id="593925" name="Text Box 5"/>
          <p:cNvSpPr txBox="1">
            <a:spLocks noChangeArrowheads="1"/>
          </p:cNvSpPr>
          <p:nvPr/>
        </p:nvSpPr>
        <p:spPr bwMode="auto">
          <a:xfrm>
            <a:off x="7213600" y="6172200"/>
            <a:ext cx="4572000" cy="406400"/>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a:lnSpc>
                <a:spcPct val="100000"/>
              </a:lnSpc>
              <a:spcBef>
                <a:spcPct val="50000"/>
              </a:spcBef>
              <a:buFontTx/>
              <a:buNone/>
              <a:defRPr/>
            </a:pPr>
            <a:r>
              <a:rPr lang="en-US" sz="2000" b="1" dirty="0">
                <a:solidFill>
                  <a:schemeClr val="bg1"/>
                </a:solidFill>
              </a:rPr>
              <a:t>MJ LEADER BRIEF</a:t>
            </a:r>
          </a:p>
        </p:txBody>
      </p:sp>
      <p:sp>
        <p:nvSpPr>
          <p:cNvPr id="6" name="Rectangle 5"/>
          <p:cNvSpPr/>
          <p:nvPr userDrawn="1"/>
        </p:nvSpPr>
        <p:spPr>
          <a:xfrm>
            <a:off x="406400" y="6629401"/>
            <a:ext cx="3860800" cy="535531"/>
          </a:xfrm>
          <a:prstGeom prst="rect">
            <a:avLst/>
          </a:prstGeom>
        </p:spPr>
        <p:txBody>
          <a:bodyPr wrap="square">
            <a:spAutoFit/>
          </a:bodyPr>
          <a:lstStyle/>
          <a:p>
            <a:pPr marL="228600" indent="-228600">
              <a:buFontTx/>
              <a:buNone/>
              <a:defRPr/>
            </a:pPr>
            <a:r>
              <a:rPr lang="en-US" sz="1200" i="0" dirty="0">
                <a:solidFill>
                  <a:srgbClr val="003366"/>
                </a:solidFill>
              </a:rPr>
              <a:t>January 2020</a:t>
            </a:r>
          </a:p>
          <a:p>
            <a:pPr marL="228600" indent="-228600">
              <a:buFontTx/>
              <a:buNone/>
              <a:defRPr/>
            </a:pPr>
            <a:endParaRPr lang="en-US" sz="1200" i="0" dirty="0">
              <a:solidFill>
                <a:srgbClr val="003366"/>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701" r:id="rId3"/>
    <p:sldLayoutId id="2147483696" r:id="rId4"/>
    <p:sldLayoutId id="2147483697" r:id="rId5"/>
    <p:sldLayoutId id="2147483698" r:id="rId6"/>
    <p:sldLayoutId id="2147483699" r:id="rId7"/>
    <p:sldLayoutId id="2147483700" r:id="rId8"/>
  </p:sldLayoutIdLst>
  <p:txStyles>
    <p:titleStyle>
      <a:lvl1pPr algn="ctr" rtl="0" eaLnBrk="0" fontAlgn="base" hangingPunct="0">
        <a:spcBef>
          <a:spcPct val="0"/>
        </a:spcBef>
        <a:spcAft>
          <a:spcPct val="0"/>
        </a:spcAft>
        <a:defRPr sz="4000">
          <a:solidFill>
            <a:srgbClr val="FF0000"/>
          </a:solidFill>
          <a:latin typeface="+mj-lt"/>
          <a:ea typeface="+mj-ea"/>
          <a:cs typeface="+mj-cs"/>
        </a:defRPr>
      </a:lvl1pPr>
      <a:lvl2pPr algn="ctr" rtl="0" eaLnBrk="0" fontAlgn="base" hangingPunct="0">
        <a:spcBef>
          <a:spcPct val="0"/>
        </a:spcBef>
        <a:spcAft>
          <a:spcPct val="0"/>
        </a:spcAft>
        <a:defRPr sz="4000">
          <a:solidFill>
            <a:srgbClr val="FF0000"/>
          </a:solidFill>
          <a:latin typeface="Arial" charset="0"/>
        </a:defRPr>
      </a:lvl2pPr>
      <a:lvl3pPr algn="ctr" rtl="0" eaLnBrk="0" fontAlgn="base" hangingPunct="0">
        <a:spcBef>
          <a:spcPct val="0"/>
        </a:spcBef>
        <a:spcAft>
          <a:spcPct val="0"/>
        </a:spcAft>
        <a:defRPr sz="4000">
          <a:solidFill>
            <a:srgbClr val="FF0000"/>
          </a:solidFill>
          <a:latin typeface="Arial" charset="0"/>
        </a:defRPr>
      </a:lvl3pPr>
      <a:lvl4pPr algn="ctr" rtl="0" eaLnBrk="0" fontAlgn="base" hangingPunct="0">
        <a:spcBef>
          <a:spcPct val="0"/>
        </a:spcBef>
        <a:spcAft>
          <a:spcPct val="0"/>
        </a:spcAft>
        <a:defRPr sz="4000">
          <a:solidFill>
            <a:srgbClr val="FF0000"/>
          </a:solidFill>
          <a:latin typeface="Arial" charset="0"/>
        </a:defRPr>
      </a:lvl4pPr>
      <a:lvl5pPr algn="ctr" rtl="0" eaLnBrk="0" fontAlgn="base" hangingPunct="0">
        <a:spcBef>
          <a:spcPct val="0"/>
        </a:spcBef>
        <a:spcAft>
          <a:spcPct val="0"/>
        </a:spcAft>
        <a:defRPr sz="4000">
          <a:solidFill>
            <a:srgbClr val="FF0000"/>
          </a:solidFill>
          <a:latin typeface="Arial" charset="0"/>
        </a:defRPr>
      </a:lvl5pPr>
      <a:lvl6pPr marL="457200" algn="ctr" rtl="0" fontAlgn="base">
        <a:spcBef>
          <a:spcPct val="0"/>
        </a:spcBef>
        <a:spcAft>
          <a:spcPct val="0"/>
        </a:spcAft>
        <a:defRPr sz="4000">
          <a:solidFill>
            <a:srgbClr val="FF0000"/>
          </a:solidFill>
          <a:latin typeface="Arial" charset="0"/>
        </a:defRPr>
      </a:lvl6pPr>
      <a:lvl7pPr marL="914400" algn="ctr" rtl="0" fontAlgn="base">
        <a:spcBef>
          <a:spcPct val="0"/>
        </a:spcBef>
        <a:spcAft>
          <a:spcPct val="0"/>
        </a:spcAft>
        <a:defRPr sz="4000">
          <a:solidFill>
            <a:srgbClr val="FF0000"/>
          </a:solidFill>
          <a:latin typeface="Arial" charset="0"/>
        </a:defRPr>
      </a:lvl7pPr>
      <a:lvl8pPr marL="1371600" algn="ctr" rtl="0" fontAlgn="base">
        <a:spcBef>
          <a:spcPct val="0"/>
        </a:spcBef>
        <a:spcAft>
          <a:spcPct val="0"/>
        </a:spcAft>
        <a:defRPr sz="4000">
          <a:solidFill>
            <a:srgbClr val="FF0000"/>
          </a:solidFill>
          <a:latin typeface="Arial" charset="0"/>
        </a:defRPr>
      </a:lvl8pPr>
      <a:lvl9pPr marL="1828800" algn="ctr" rtl="0" fontAlgn="base">
        <a:spcBef>
          <a:spcPct val="0"/>
        </a:spcBef>
        <a:spcAft>
          <a:spcPct val="0"/>
        </a:spcAft>
        <a:defRPr sz="4000">
          <a:solidFill>
            <a:srgbClr val="FF0000"/>
          </a:solidFill>
          <a:latin typeface="Arial" charset="0"/>
        </a:defRPr>
      </a:lvl9pPr>
    </p:titleStyle>
    <p:bodyStyle>
      <a:lvl1pPr marL="342900" indent="-342900" algn="l" rtl="0" eaLnBrk="0" fontAlgn="base" hangingPunct="0">
        <a:spcBef>
          <a:spcPct val="20000"/>
        </a:spcBef>
        <a:spcAft>
          <a:spcPct val="0"/>
        </a:spcAft>
        <a:buChar char="•"/>
        <a:defRPr sz="2000">
          <a:solidFill>
            <a:srgbClr val="003B76"/>
          </a:solidFill>
          <a:latin typeface="+mn-lt"/>
          <a:ea typeface="+mn-ea"/>
          <a:cs typeface="+mn-cs"/>
        </a:defRPr>
      </a:lvl1pPr>
      <a:lvl2pPr marL="742950" indent="-285750" algn="l" rtl="0" eaLnBrk="0" fontAlgn="base" hangingPunct="0">
        <a:spcBef>
          <a:spcPct val="20000"/>
        </a:spcBef>
        <a:spcAft>
          <a:spcPct val="0"/>
        </a:spcAft>
        <a:buChar char="–"/>
        <a:defRPr sz="2000">
          <a:solidFill>
            <a:srgbClr val="003B76"/>
          </a:solidFill>
          <a:latin typeface="+mn-lt"/>
        </a:defRPr>
      </a:lvl2pPr>
      <a:lvl3pPr marL="1143000" indent="-228600" algn="l" rtl="0" eaLnBrk="0" fontAlgn="base" hangingPunct="0">
        <a:spcBef>
          <a:spcPct val="20000"/>
        </a:spcBef>
        <a:spcAft>
          <a:spcPct val="0"/>
        </a:spcAft>
        <a:buChar char="•"/>
        <a:defRPr sz="2000">
          <a:solidFill>
            <a:srgbClr val="003B76"/>
          </a:solidFill>
          <a:latin typeface="+mn-lt"/>
        </a:defRPr>
      </a:lvl3pPr>
      <a:lvl4pPr marL="1600200" indent="-228600" algn="l" rtl="0" eaLnBrk="0" fontAlgn="base" hangingPunct="0">
        <a:spcBef>
          <a:spcPct val="20000"/>
        </a:spcBef>
        <a:spcAft>
          <a:spcPct val="0"/>
        </a:spcAft>
        <a:buChar char="–"/>
        <a:defRPr sz="2000">
          <a:solidFill>
            <a:srgbClr val="003B76"/>
          </a:solidFill>
          <a:latin typeface="+mn-lt"/>
        </a:defRPr>
      </a:lvl4pPr>
      <a:lvl5pPr marL="2057400" indent="-228600" algn="l" rtl="0" eaLnBrk="0" fontAlgn="base" hangingPunct="0">
        <a:spcBef>
          <a:spcPct val="20000"/>
        </a:spcBef>
        <a:spcAft>
          <a:spcPct val="0"/>
        </a:spcAft>
        <a:buChar char="»"/>
        <a:defRPr sz="2000">
          <a:solidFill>
            <a:srgbClr val="003B76"/>
          </a:solidFill>
          <a:latin typeface="+mn-lt"/>
        </a:defRPr>
      </a:lvl5pPr>
      <a:lvl6pPr marL="2514600" indent="-228600" algn="l" rtl="0" fontAlgn="base">
        <a:spcBef>
          <a:spcPct val="20000"/>
        </a:spcBef>
        <a:spcAft>
          <a:spcPct val="0"/>
        </a:spcAft>
        <a:buChar char="»"/>
        <a:defRPr sz="2000">
          <a:solidFill>
            <a:srgbClr val="003B76"/>
          </a:solidFill>
          <a:latin typeface="+mn-lt"/>
        </a:defRPr>
      </a:lvl6pPr>
      <a:lvl7pPr marL="2971800" indent="-228600" algn="l" rtl="0" fontAlgn="base">
        <a:spcBef>
          <a:spcPct val="20000"/>
        </a:spcBef>
        <a:spcAft>
          <a:spcPct val="0"/>
        </a:spcAft>
        <a:buChar char="»"/>
        <a:defRPr sz="2000">
          <a:solidFill>
            <a:srgbClr val="003B76"/>
          </a:solidFill>
          <a:latin typeface="+mn-lt"/>
        </a:defRPr>
      </a:lvl7pPr>
      <a:lvl8pPr marL="3429000" indent="-228600" algn="l" rtl="0" fontAlgn="base">
        <a:spcBef>
          <a:spcPct val="20000"/>
        </a:spcBef>
        <a:spcAft>
          <a:spcPct val="0"/>
        </a:spcAft>
        <a:buChar char="»"/>
        <a:defRPr sz="2000">
          <a:solidFill>
            <a:srgbClr val="003B76"/>
          </a:solidFill>
          <a:latin typeface="+mn-lt"/>
        </a:defRPr>
      </a:lvl8pPr>
      <a:lvl9pPr marL="3886200" indent="-228600" algn="l" rtl="0" fontAlgn="base">
        <a:spcBef>
          <a:spcPct val="20000"/>
        </a:spcBef>
        <a:spcAft>
          <a:spcPct val="0"/>
        </a:spcAft>
        <a:buChar char="»"/>
        <a:defRPr sz="2000">
          <a:solidFill>
            <a:srgbClr val="003B7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016F2-9373-4C85-A9BA-8175FF4C2335}" type="datetimeFigureOut">
              <a:rPr lang="en-US" smtClean="0"/>
              <a:t>9/12/2024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321AB-E158-4BF4-9AED-8B1A64619C55}" type="slidenum">
              <a:rPr lang="en-US" smtClean="0"/>
              <a:t>‹#›</a:t>
            </a:fld>
            <a:endParaRPr lang="en-US" dirty="0"/>
          </a:p>
        </p:txBody>
      </p:sp>
    </p:spTree>
    <p:extLst>
      <p:ext uri="{BB962C8B-B14F-4D97-AF65-F5344CB8AC3E}">
        <p14:creationId xmlns:p14="http://schemas.microsoft.com/office/powerpoint/2010/main" val="342237638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73800" y="213769"/>
            <a:ext cx="9509760" cy="74071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70880" y="1360112"/>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As of 28 Dec 18</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MTT Training Product</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13" cstate="print"/>
          <a:stretch>
            <a:fillRect/>
          </a:stretch>
        </p:blipFill>
        <p:spPr>
          <a:xfrm>
            <a:off x="148945" y="62416"/>
            <a:ext cx="1040048" cy="1043423"/>
          </a:xfrm>
          <a:prstGeom prst="rect">
            <a:avLst/>
          </a:prstGeom>
        </p:spPr>
      </p:pic>
      <p:pic>
        <p:nvPicPr>
          <p:cNvPr id="8" name="Picture 2" descr="https://encrypted-tbn1.gstatic.com/images?q=tbn:ANd9GcQGVQg6HvRjxdbh1G7TppKH_qEy-AFZthtQ26bq4v6qeAnfpQbhPZ7dbjo">
            <a:hlinkClick r:id="rId14"/>
          </p:cNvPr>
          <p:cNvPicPr>
            <a:picLocks noChangeAspect="1" noChangeArrowheads="1"/>
          </p:cNvPicPr>
          <p:nvPr userDrawn="1"/>
        </p:nvPicPr>
        <p:blipFill>
          <a:blip r:embed="rId15" cstate="print"/>
          <a:srcRect/>
          <a:stretch>
            <a:fillRect/>
          </a:stretch>
        </p:blipFill>
        <p:spPr bwMode="auto">
          <a:xfrm>
            <a:off x="10868369" y="84390"/>
            <a:ext cx="1174687" cy="999473"/>
          </a:xfrm>
          <a:prstGeom prst="rect">
            <a:avLst/>
          </a:prstGeom>
          <a:noFill/>
        </p:spPr>
      </p:pic>
      <p:cxnSp>
        <p:nvCxnSpPr>
          <p:cNvPr id="10" name="Straight Connector 9"/>
          <p:cNvCxnSpPr/>
          <p:nvPr userDrawn="1"/>
        </p:nvCxnSpPr>
        <p:spPr>
          <a:xfrm>
            <a:off x="1327273" y="1051753"/>
            <a:ext cx="950976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317433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p:txStyles>
    <p:titleStyle>
      <a:lvl1pPr algn="ctr"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9/12/2024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1"/>
            <a:ext cx="4775200" cy="430887"/>
          </a:xfrm>
          <a:prstGeom prst="rect">
            <a:avLst/>
          </a:prstGeom>
          <a:noFill/>
        </p:spPr>
        <p:txBody>
          <a:bodyPr wrap="square" rtlCol="0">
            <a:spAutoFit/>
          </a:bodyPr>
          <a:lstStyle/>
          <a:p>
            <a:endParaRPr lang="en-US" sz="2000" dirty="0"/>
          </a:p>
        </p:txBody>
      </p:sp>
      <p:sp>
        <p:nvSpPr>
          <p:cNvPr id="9" name="TextBox 8"/>
          <p:cNvSpPr txBox="1"/>
          <p:nvPr userDrawn="1"/>
        </p:nvSpPr>
        <p:spPr>
          <a:xfrm>
            <a:off x="203200" y="6611780"/>
            <a:ext cx="4165600" cy="461665"/>
          </a:xfrm>
          <a:prstGeom prst="rect">
            <a:avLst/>
          </a:prstGeom>
          <a:noFill/>
        </p:spPr>
        <p:txBody>
          <a:bodyPr wrap="square" rtlCol="0">
            <a:spAutoFit/>
          </a:bodyPr>
          <a:lstStyle/>
          <a:p>
            <a:r>
              <a:rPr lang="en-US" sz="1000" dirty="0"/>
              <a:t>Current as of 1</a:t>
            </a:r>
            <a:r>
              <a:rPr lang="en-US" sz="1000" baseline="0" dirty="0"/>
              <a:t> January 2019</a:t>
            </a:r>
          </a:p>
          <a:p>
            <a:endParaRPr lang="en-US" sz="1000" dirty="0"/>
          </a:p>
        </p:txBody>
      </p:sp>
    </p:spTree>
    <p:extLst>
      <p:ext uri="{BB962C8B-B14F-4D97-AF65-F5344CB8AC3E}">
        <p14:creationId xmlns:p14="http://schemas.microsoft.com/office/powerpoint/2010/main" val="1908124073"/>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41" r:id="rId12"/>
    <p:sldLayoutId id="2147483742" r:id="rId13"/>
    <p:sldLayoutId id="2147483743" r:id="rId14"/>
    <p:sldLayoutId id="2147483744" r:id="rId15"/>
    <p:sldLayoutId id="2147483745" r:id="rId16"/>
    <p:sldLayoutId id="2147483746" r:id="rId17"/>
    <p:sldLayoutId id="2147483747" r:id="rId18"/>
    <p:sldLayoutId id="2147483748" r:id="rId19"/>
    <p:sldLayoutId id="2147483749" r:id="rId20"/>
    <p:sldLayoutId id="2147483750" r:id="rId21"/>
    <p:sldLayoutId id="2147483751" r:id="rId22"/>
    <p:sldLayoutId id="2147483752" r:id="rId23"/>
    <p:sldLayoutId id="2147483753" r:id="rId24"/>
    <p:sldLayoutId id="2147483754" r:id="rId25"/>
    <p:sldLayoutId id="2147483755" r:id="rId26"/>
    <p:sldLayoutId id="2147483756" r:id="rId27"/>
    <p:sldLayoutId id="2147483757" r:id="rId28"/>
    <p:sldLayoutId id="2147483758" r:id="rId29"/>
    <p:sldLayoutId id="2147483759" r:id="rId30"/>
    <p:sldLayoutId id="2147483760" r:id="rId31"/>
    <p:sldLayoutId id="2147483761" r:id="rId32"/>
    <p:sldLayoutId id="2147483762" r:id="rId33"/>
    <p:sldLayoutId id="2147483763" r:id="rId34"/>
    <p:sldLayoutId id="2147483764" r:id="rId35"/>
    <p:sldLayoutId id="2147483765" r:id="rId36"/>
    <p:sldLayoutId id="2147483766" r:id="rId37"/>
    <p:sldLayoutId id="2147483767" r:id="rId38"/>
    <p:sldLayoutId id="2147483768" r:id="rId39"/>
    <p:sldLayoutId id="2147483769" r:id="rId40"/>
    <p:sldLayoutId id="2147483770" r:id="rId41"/>
    <p:sldLayoutId id="2147483784" r:id="rId42"/>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981200" y="2473395"/>
            <a:ext cx="7772400" cy="1143000"/>
          </a:xfrm>
          <a:noFill/>
        </p:spPr>
        <p:txBody>
          <a:bodyPr vert="horz" lIns="92075" tIns="46038" rIns="92075" bIns="46038" rtlCol="0" anchor="ctr">
            <a:normAutofit fontScale="90000"/>
          </a:bodyPr>
          <a:lstStyle/>
          <a:p>
            <a:pPr eaLnBrk="1" hangingPunct="1"/>
            <a:r>
              <a:rPr lang="en-US" dirty="0"/>
              <a:t>HIPAA</a:t>
            </a:r>
            <a:br>
              <a:rPr lang="en-US" dirty="0"/>
            </a:br>
            <a:endParaRPr lang="en-US" dirty="0"/>
          </a:p>
        </p:txBody>
      </p:sp>
      <p:sp>
        <p:nvSpPr>
          <p:cNvPr id="8196" name="Text Box 4"/>
          <p:cNvSpPr txBox="1">
            <a:spLocks noChangeArrowheads="1"/>
          </p:cNvSpPr>
          <p:nvPr/>
        </p:nvSpPr>
        <p:spPr bwMode="auto">
          <a:xfrm>
            <a:off x="1714500" y="3041790"/>
            <a:ext cx="8305800" cy="799899"/>
          </a:xfrm>
          <a:prstGeom prst="rect">
            <a:avLst/>
          </a:prstGeom>
          <a:noFill/>
          <a:ln w="9525" algn="ctr">
            <a:noFill/>
            <a:miter lim="800000"/>
            <a:headEnd/>
            <a:tailEnd/>
          </a:ln>
        </p:spPr>
        <p:txBody>
          <a:bodyPr>
            <a:spAutoFit/>
          </a:bodyPr>
          <a:lstStyle/>
          <a:p>
            <a:pPr marL="228600" indent="-228600" algn="ctr">
              <a:buNone/>
            </a:pPr>
            <a:r>
              <a:rPr lang="en-US" sz="4400" i="0" dirty="0">
                <a:solidFill>
                  <a:schemeClr val="bg2"/>
                </a:solidFill>
                <a:latin typeface="+mj-lt"/>
              </a:rPr>
              <a:t>Standard Training Package</a:t>
            </a:r>
          </a:p>
        </p:txBody>
      </p:sp>
      <p:pic>
        <p:nvPicPr>
          <p:cNvPr id="2" name="Picture 1">
            <a:extLst>
              <a:ext uri="{FF2B5EF4-FFF2-40B4-BE49-F238E27FC236}">
                <a16:creationId xmlns:a16="http://schemas.microsoft.com/office/drawing/2014/main" id="{9503BA52-0E7B-6393-5B87-8378B2ED73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7476" y="2090242"/>
            <a:ext cx="951548" cy="951548"/>
          </a:xfrm>
          <a:prstGeom prst="rect">
            <a:avLst/>
          </a:prstGeom>
        </p:spPr>
      </p:pic>
      <p:sp>
        <p:nvSpPr>
          <p:cNvPr id="3" name="TextBox 2">
            <a:extLst>
              <a:ext uri="{FF2B5EF4-FFF2-40B4-BE49-F238E27FC236}">
                <a16:creationId xmlns:a16="http://schemas.microsoft.com/office/drawing/2014/main" id="{F14DD400-1E72-676C-BDD9-5ED69E6408D8}"/>
              </a:ext>
            </a:extLst>
          </p:cNvPr>
          <p:cNvSpPr txBox="1"/>
          <p:nvPr/>
        </p:nvSpPr>
        <p:spPr>
          <a:xfrm>
            <a:off x="9448800" y="3026614"/>
            <a:ext cx="2628900" cy="804772"/>
          </a:xfrm>
          <a:prstGeom prst="rect">
            <a:avLst/>
          </a:prstGeom>
          <a:noFill/>
        </p:spPr>
        <p:txBody>
          <a:bodyPr wrap="square">
            <a:spAutoFit/>
          </a:bodyPr>
          <a:lstStyle/>
          <a:p>
            <a:pPr algn="ctr">
              <a:buNone/>
            </a:pPr>
            <a:r>
              <a:rPr lang="en-US" b="1" dirty="0">
                <a:solidFill>
                  <a:srgbClr val="1F497D"/>
                </a:solidFill>
              </a:rPr>
              <a:t>Updated </a:t>
            </a:r>
          </a:p>
          <a:p>
            <a:pPr algn="ctr">
              <a:buNone/>
            </a:pPr>
            <a:r>
              <a:rPr lang="en-US" b="1" dirty="0">
                <a:solidFill>
                  <a:srgbClr val="1F497D"/>
                </a:solidFill>
              </a:rPr>
              <a:t>1 September 2024</a:t>
            </a:r>
            <a:endParaRPr lang="en-US" dirty="0">
              <a:solidFill>
                <a:srgbClr val="1F497D"/>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10</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836738" y="609600"/>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Disclosure for Healthcare Operations </a:t>
            </a:r>
          </a:p>
        </p:txBody>
      </p:sp>
      <p:sp>
        <p:nvSpPr>
          <p:cNvPr id="7" name="Content Placeholder 2">
            <a:extLst>
              <a:ext uri="{FF2B5EF4-FFF2-40B4-BE49-F238E27FC236}">
                <a16:creationId xmlns:a16="http://schemas.microsoft.com/office/drawing/2014/main" id="{4D89B844-3906-41D0-B175-E41FA82FB8DB}"/>
              </a:ext>
            </a:extLst>
          </p:cNvPr>
          <p:cNvSpPr txBox="1">
            <a:spLocks/>
          </p:cNvSpPr>
          <p:nvPr/>
        </p:nvSpPr>
        <p:spPr bwMode="auto">
          <a:xfrm>
            <a:off x="1070769" y="2010522"/>
            <a:ext cx="99060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6" tIns="45708" rIns="91416" bIns="4570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200"/>
              </a:spcAft>
              <a:buNone/>
              <a:defRPr/>
            </a:pPr>
            <a:r>
              <a:rPr lang="en-US" altLang="en-US" sz="2800" i="0" dirty="0">
                <a:latin typeface="Arial" panose="020B0604020202020204"/>
              </a:rPr>
              <a:t>Carrying out the following activities of the covered entity:</a:t>
            </a:r>
          </a:p>
          <a:p>
            <a:pPr marL="615950" lvl="1" fontAlgn="auto">
              <a:spcAft>
                <a:spcPts val="200"/>
              </a:spcAft>
              <a:defRPr/>
            </a:pPr>
            <a:r>
              <a:rPr lang="en-US" altLang="en-US" i="0" dirty="0">
                <a:latin typeface="Arial" panose="020B0604020202020204"/>
              </a:rPr>
              <a:t>Quality Assurance Activities</a:t>
            </a:r>
          </a:p>
          <a:p>
            <a:pPr marL="615950" lvl="1" fontAlgn="auto">
              <a:spcAft>
                <a:spcPts val="200"/>
              </a:spcAft>
              <a:defRPr/>
            </a:pPr>
            <a:r>
              <a:rPr lang="en-US" altLang="en-US" i="0" dirty="0">
                <a:latin typeface="Arial" panose="020B0604020202020204"/>
              </a:rPr>
              <a:t>Reviewing the competence or qualifications of health care professionals</a:t>
            </a:r>
          </a:p>
          <a:p>
            <a:pPr marL="615950" lvl="1" fontAlgn="auto">
              <a:spcAft>
                <a:spcPts val="200"/>
              </a:spcAft>
              <a:defRPr/>
            </a:pPr>
            <a:r>
              <a:rPr lang="en-US" altLang="en-US" i="0" dirty="0">
                <a:latin typeface="Arial" panose="020B0604020202020204"/>
              </a:rPr>
              <a:t>Medical review, legal services and auditing functions</a:t>
            </a:r>
          </a:p>
          <a:p>
            <a:pPr marL="615950" lvl="1" fontAlgn="auto">
              <a:spcAft>
                <a:spcPts val="200"/>
              </a:spcAft>
              <a:defRPr/>
            </a:pPr>
            <a:r>
              <a:rPr lang="en-US" altLang="en-US" i="0" dirty="0">
                <a:latin typeface="Arial" panose="020B0604020202020204"/>
              </a:rPr>
              <a:t>Management and general administrative activities (i.e., customer service)</a:t>
            </a:r>
          </a:p>
          <a:p>
            <a:pPr marL="615950" lvl="1" fontAlgn="auto">
              <a:spcAft>
                <a:spcPts val="200"/>
              </a:spcAft>
              <a:defRPr/>
            </a:pPr>
            <a:r>
              <a:rPr lang="en-US" altLang="en-US" i="0" dirty="0">
                <a:latin typeface="Arial" panose="020B0604020202020204"/>
              </a:rPr>
              <a:t>Population-based activities relating to improving health or reducing healthcare costs</a:t>
            </a:r>
          </a:p>
          <a:p>
            <a:pPr marL="615950" lvl="1" fontAlgn="auto">
              <a:spcAft>
                <a:spcPts val="200"/>
              </a:spcAft>
              <a:defRPr/>
            </a:pPr>
            <a:r>
              <a:rPr lang="en-US" altLang="en-US" i="0" dirty="0">
                <a:latin typeface="Arial" panose="020B0604020202020204"/>
              </a:rPr>
              <a:t>Contacting of healthcare providers and patients with information about treatment alternatives</a:t>
            </a:r>
          </a:p>
          <a:p>
            <a:pPr marL="615950" lvl="1" fontAlgn="auto">
              <a:spcAft>
                <a:spcPts val="200"/>
              </a:spcAft>
              <a:defRPr/>
            </a:pPr>
            <a:r>
              <a:rPr lang="en-US" altLang="en-US" i="0" dirty="0">
                <a:latin typeface="Arial" panose="020B0604020202020204"/>
              </a:rPr>
              <a:t>Conducting healthcare training programs</a:t>
            </a:r>
            <a:endParaRPr lang="en-US" altLang="en-US" b="1" i="0" dirty="0">
              <a:latin typeface="Arial" panose="020B0604020202020204"/>
            </a:endParaRPr>
          </a:p>
        </p:txBody>
      </p:sp>
    </p:spTree>
    <p:extLst>
      <p:ext uri="{BB962C8B-B14F-4D97-AF65-F5344CB8AC3E}">
        <p14:creationId xmlns:p14="http://schemas.microsoft.com/office/powerpoint/2010/main" val="214244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11</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836737" y="609600"/>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dirty="0">
                <a:solidFill>
                  <a:schemeClr val="bg2"/>
                </a:solidFill>
              </a:rPr>
              <a:t>The Military Exception</a:t>
            </a:r>
            <a:endParaRPr lang="en-US" altLang="en-US" kern="0" dirty="0">
              <a:solidFill>
                <a:schemeClr val="bg2"/>
              </a:solidFill>
            </a:endParaRPr>
          </a:p>
        </p:txBody>
      </p:sp>
      <p:sp>
        <p:nvSpPr>
          <p:cNvPr id="8" name="Rectangle 3">
            <a:extLst>
              <a:ext uri="{FF2B5EF4-FFF2-40B4-BE49-F238E27FC236}">
                <a16:creationId xmlns:a16="http://schemas.microsoft.com/office/drawing/2014/main" id="{2A0F3B89-E1F7-493C-A89B-C133FCC54AFC}"/>
              </a:ext>
            </a:extLst>
          </p:cNvPr>
          <p:cNvSpPr txBox="1">
            <a:spLocks noChangeArrowheads="1"/>
          </p:cNvSpPr>
          <p:nvPr/>
        </p:nvSpPr>
        <p:spPr bwMode="auto">
          <a:xfrm>
            <a:off x="1836737" y="2057400"/>
            <a:ext cx="8667164" cy="46626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38150" indent="-438150" defTabSz="642938" fontAlgn="auto">
              <a:spcAft>
                <a:spcPts val="0"/>
              </a:spcAft>
              <a:defRPr/>
            </a:pPr>
            <a:r>
              <a:rPr lang="en-US" altLang="en-US" sz="2600" i="0" dirty="0">
                <a:latin typeface="Arial" panose="020B0604020202020204"/>
              </a:rPr>
              <a:t>Army policy is to support a CDR's need for health information to support his/her mission.  </a:t>
            </a:r>
          </a:p>
          <a:p>
            <a:pPr marL="438150" indent="-438150" defTabSz="642938" fontAlgn="auto">
              <a:spcAft>
                <a:spcPts val="0"/>
              </a:spcAft>
              <a:defRPr/>
            </a:pPr>
            <a:r>
              <a:rPr lang="en-US" altLang="en-US" sz="2600" i="0" dirty="0">
                <a:latin typeface="Arial" panose="020B0604020202020204"/>
              </a:rPr>
              <a:t>Commander or designee must exercise authority over Soldier </a:t>
            </a:r>
          </a:p>
          <a:p>
            <a:pPr marL="438150" indent="-438150" defTabSz="642938" fontAlgn="auto">
              <a:spcAft>
                <a:spcPts val="0"/>
              </a:spcAft>
              <a:defRPr/>
            </a:pPr>
            <a:r>
              <a:rPr lang="en-US" altLang="en-US" sz="2600" i="0" dirty="0">
                <a:latin typeface="Arial" panose="020B0604020202020204"/>
              </a:rPr>
              <a:t>Commanders are not authorized </a:t>
            </a:r>
            <a:r>
              <a:rPr lang="en-US" altLang="en-US" sz="2600" i="0" u="sng" dirty="0">
                <a:latin typeface="Arial" panose="020B0604020202020204"/>
              </a:rPr>
              <a:t>unfettered</a:t>
            </a:r>
            <a:r>
              <a:rPr lang="en-US" altLang="en-US" sz="2600" i="0" dirty="0">
                <a:latin typeface="Arial" panose="020B0604020202020204"/>
              </a:rPr>
              <a:t> access to a Soldier's PHI - only authorized medical information that limits the Soldier's ability to perform his duty.  </a:t>
            </a:r>
          </a:p>
          <a:p>
            <a:pPr marL="438150" indent="-438150" defTabSz="642938" fontAlgn="auto">
              <a:spcAft>
                <a:spcPts val="0"/>
              </a:spcAft>
              <a:defRPr/>
            </a:pPr>
            <a:r>
              <a:rPr lang="en-US" altLang="en-US" sz="2600" i="0" dirty="0">
                <a:latin typeface="Arial" panose="020B0604020202020204"/>
              </a:rPr>
              <a:t>Does not apply to civilians, retirees, or family members. </a:t>
            </a:r>
          </a:p>
          <a:p>
            <a:pPr marL="438150" indent="-438150" defTabSz="642938" fontAlgn="auto">
              <a:spcAft>
                <a:spcPts val="0"/>
              </a:spcAft>
              <a:defRPr/>
            </a:pPr>
            <a:r>
              <a:rPr lang="en-US" altLang="en-US" sz="2600" i="0" dirty="0">
                <a:latin typeface="Arial" panose="020B0604020202020204"/>
              </a:rPr>
              <a:t>The Privacy Rule is permissive – there is no duty to disclose a Soldier's PHI</a:t>
            </a:r>
            <a:r>
              <a:rPr lang="en-US" altLang="en-US" sz="2600" i="0">
                <a:latin typeface="Arial" panose="020B0604020202020204"/>
              </a:rPr>
              <a:t>. </a:t>
            </a:r>
            <a:endParaRPr lang="en-US" altLang="en-US" sz="2600" i="0" dirty="0">
              <a:solidFill>
                <a:sysClr val="windowText" lastClr="000000"/>
              </a:solidFill>
              <a:latin typeface="Arial" panose="020B0604020202020204"/>
            </a:endParaRPr>
          </a:p>
          <a:p>
            <a:pPr marL="438150" indent="-438150" defTabSz="642938" fontAlgn="auto">
              <a:spcAft>
                <a:spcPts val="0"/>
              </a:spcAft>
              <a:defRPr/>
            </a:pPr>
            <a:endParaRPr lang="en-US" altLang="en-US" sz="26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2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2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2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200" i="0" dirty="0">
              <a:solidFill>
                <a:sysClr val="windowText" lastClr="000000"/>
              </a:solidFill>
              <a:latin typeface="Arial" panose="020B0604020202020204"/>
            </a:endParaRPr>
          </a:p>
        </p:txBody>
      </p:sp>
    </p:spTree>
    <p:extLst>
      <p:ext uri="{BB962C8B-B14F-4D97-AF65-F5344CB8AC3E}">
        <p14:creationId xmlns:p14="http://schemas.microsoft.com/office/powerpoint/2010/main" val="308283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12</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908968" y="517524"/>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dirty="0">
                <a:solidFill>
                  <a:schemeClr val="bg2"/>
                </a:solidFill>
              </a:rPr>
              <a:t>The Military Exception</a:t>
            </a:r>
            <a:endParaRPr lang="en-US" altLang="en-US" kern="0" dirty="0">
              <a:solidFill>
                <a:schemeClr val="bg2"/>
              </a:solidFill>
            </a:endParaRPr>
          </a:p>
        </p:txBody>
      </p:sp>
      <p:sp>
        <p:nvSpPr>
          <p:cNvPr id="7" name="Rectangle 3">
            <a:extLst>
              <a:ext uri="{FF2B5EF4-FFF2-40B4-BE49-F238E27FC236}">
                <a16:creationId xmlns:a16="http://schemas.microsoft.com/office/drawing/2014/main" id="{2650B6BB-5AEC-4616-97FA-9D1B4FF297B2}"/>
              </a:ext>
            </a:extLst>
          </p:cNvPr>
          <p:cNvSpPr txBox="1">
            <a:spLocks noChangeArrowheads="1"/>
          </p:cNvSpPr>
          <p:nvPr/>
        </p:nvSpPr>
        <p:spPr bwMode="auto">
          <a:xfrm>
            <a:off x="1836736" y="2133600"/>
            <a:ext cx="8678863" cy="42068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38150" indent="-438150" defTabSz="642938" fontAlgn="auto">
              <a:spcAft>
                <a:spcPts val="0"/>
              </a:spcAft>
              <a:defRPr/>
            </a:pPr>
            <a:r>
              <a:rPr lang="en-US" altLang="en-US" i="0" dirty="0">
                <a:latin typeface="Arial" panose="020B0604020202020204"/>
                <a:cs typeface="Arial" panose="020B0604020202020204" pitchFamily="34" charset="0"/>
              </a:rPr>
              <a:t>PHI may be used or disclosed </a:t>
            </a:r>
            <a:r>
              <a:rPr lang="en-US" altLang="en-US" i="0" dirty="0">
                <a:latin typeface="Arial" panose="020B0604020202020204"/>
              </a:rPr>
              <a:t>for activities deemed necessary by appropriate military command authorities to assure the proper execution of the military mission.</a:t>
            </a:r>
          </a:p>
          <a:p>
            <a:pPr marL="438150" indent="-438150" defTabSz="642938" fontAlgn="auto">
              <a:spcAft>
                <a:spcPts val="0"/>
              </a:spcAft>
              <a:defRPr/>
            </a:pPr>
            <a:r>
              <a:rPr lang="en-US" altLang="en-US" i="0" dirty="0">
                <a:latin typeface="Arial" panose="020B0604020202020204"/>
                <a:cs typeface="Arial" panose="020B0604020202020204" pitchFamily="34" charset="0"/>
              </a:rPr>
              <a:t>These </a:t>
            </a:r>
            <a:r>
              <a:rPr lang="en-US" altLang="en-US" i="0">
                <a:latin typeface="Arial" panose="020B0604020202020204"/>
                <a:cs typeface="Arial" panose="020B0604020202020204" pitchFamily="34" charset="0"/>
              </a:rPr>
              <a:t>are generally used to:</a:t>
            </a:r>
            <a:endParaRPr lang="en-US" altLang="en-US" i="0" dirty="0">
              <a:latin typeface="Arial" panose="020B0604020202020204"/>
              <a:cs typeface="Arial" panose="020B0604020202020204" pitchFamily="34" charset="0"/>
            </a:endParaRPr>
          </a:p>
          <a:p>
            <a:pPr marL="703263" lvl="1" indent="-381000" defTabSz="642938" fontAlgn="auto">
              <a:spcAft>
                <a:spcPts val="0"/>
              </a:spcAft>
              <a:buClr>
                <a:schemeClr val="tx1"/>
              </a:buClr>
              <a:defRPr/>
            </a:pPr>
            <a:r>
              <a:rPr lang="en-US" altLang="en-US" b="1" i="0" dirty="0">
                <a:latin typeface="Arial" panose="020B0604020202020204"/>
                <a:cs typeface="Arial" panose="020B0604020202020204" pitchFamily="34" charset="0"/>
              </a:rPr>
              <a:t>determine the Soldier’s fitness for duty,</a:t>
            </a:r>
            <a:endParaRPr lang="en-US" altLang="en-US" b="1" i="0" dirty="0">
              <a:latin typeface="Arial" panose="020B0604020202020204"/>
              <a:cs typeface="Times New Roman" panose="02020603050405020304" pitchFamily="18" charset="0"/>
            </a:endParaRPr>
          </a:p>
          <a:p>
            <a:pPr marL="703263" lvl="1" indent="-381000" defTabSz="642938" fontAlgn="auto">
              <a:spcAft>
                <a:spcPts val="0"/>
              </a:spcAft>
              <a:buClr>
                <a:schemeClr val="tx1"/>
              </a:buClr>
              <a:defRPr/>
            </a:pPr>
            <a:r>
              <a:rPr lang="en-US" altLang="en-US" b="1" i="0" dirty="0">
                <a:latin typeface="Arial" panose="020B0604020202020204"/>
                <a:cs typeface="Arial" panose="020B0604020202020204" pitchFamily="34" charset="0"/>
              </a:rPr>
              <a:t>determine the Soldier’s fitness to perform any particular mission, </a:t>
            </a:r>
          </a:p>
          <a:p>
            <a:pPr marL="703263" lvl="1" indent="-381000" defTabSz="642938" fontAlgn="auto">
              <a:spcAft>
                <a:spcPts val="0"/>
              </a:spcAft>
              <a:buClr>
                <a:schemeClr val="tx1"/>
              </a:buClr>
              <a:defRPr/>
            </a:pPr>
            <a:r>
              <a:rPr lang="en-US" altLang="en-US" b="1" i="0" dirty="0">
                <a:latin typeface="Arial" panose="020B0604020202020204"/>
                <a:cs typeface="Arial" panose="020B0604020202020204" pitchFamily="34" charset="0"/>
              </a:rPr>
              <a:t>report on casualties in any military operation, or</a:t>
            </a:r>
          </a:p>
          <a:p>
            <a:pPr marL="703263" lvl="1" indent="-381000" defTabSz="642938" fontAlgn="auto">
              <a:spcAft>
                <a:spcPts val="0"/>
              </a:spcAft>
              <a:buClr>
                <a:schemeClr val="tx1"/>
              </a:buClr>
              <a:defRPr/>
            </a:pPr>
            <a:r>
              <a:rPr lang="en-US" altLang="en-US" b="1" i="0" dirty="0">
                <a:latin typeface="Arial" panose="020B0604020202020204"/>
                <a:cs typeface="Arial" panose="020B0604020202020204" pitchFamily="34" charset="0"/>
              </a:rPr>
              <a:t>carry out any other activity IAW applicable military regulations or </a:t>
            </a:r>
            <a:r>
              <a:rPr lang="en-US" altLang="en-US" b="1" i="0">
                <a:latin typeface="Arial" panose="020B0604020202020204"/>
                <a:cs typeface="Arial" panose="020B0604020202020204" pitchFamily="34" charset="0"/>
              </a:rPr>
              <a:t>procedures</a:t>
            </a:r>
            <a:r>
              <a:rPr lang="en-US" altLang="en-US" i="0">
                <a:latin typeface="Arial" panose="020B0604020202020204"/>
                <a:cs typeface="Arial" panose="020B0604020202020204" pitchFamily="34" charset="0"/>
              </a:rPr>
              <a:t>.</a:t>
            </a:r>
            <a:endParaRPr lang="en-US" altLang="en-US" sz="2000" i="0" dirty="0">
              <a:solidFill>
                <a:srgbClr val="FF0000"/>
              </a:solidFill>
              <a:latin typeface="Arial" panose="020B0604020202020204"/>
            </a:endParaRPr>
          </a:p>
          <a:p>
            <a:pPr marL="438150" indent="-438150" defTabSz="642938" fontAlgn="auto">
              <a:spcAft>
                <a:spcPts val="0"/>
              </a:spcAft>
              <a:buNone/>
              <a:defRPr/>
            </a:pPr>
            <a:endParaRPr lang="en-US" altLang="en-US" sz="20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000" i="0" dirty="0">
              <a:solidFill>
                <a:sysClr val="windowText" lastClr="000000"/>
              </a:solidFill>
              <a:latin typeface="Arial" panose="020B0604020202020204"/>
            </a:endParaRPr>
          </a:p>
          <a:p>
            <a:pPr marL="438150" indent="-438150" defTabSz="642938" fontAlgn="auto">
              <a:spcAft>
                <a:spcPts val="0"/>
              </a:spcAft>
              <a:buNone/>
              <a:defRPr/>
            </a:pPr>
            <a:endParaRPr lang="en-US" altLang="en-US" sz="2000" i="0" dirty="0">
              <a:solidFill>
                <a:sysClr val="windowText" lastClr="000000"/>
              </a:solidFill>
              <a:latin typeface="Arial" panose="020B0604020202020204"/>
            </a:endParaRPr>
          </a:p>
        </p:txBody>
      </p:sp>
    </p:spTree>
    <p:extLst>
      <p:ext uri="{BB962C8B-B14F-4D97-AF65-F5344CB8AC3E}">
        <p14:creationId xmlns:p14="http://schemas.microsoft.com/office/powerpoint/2010/main" val="4156625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13</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836738" y="457200"/>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Fitness for Mission</a:t>
            </a:r>
          </a:p>
        </p:txBody>
      </p:sp>
      <p:sp>
        <p:nvSpPr>
          <p:cNvPr id="8" name="Rectangle 3">
            <a:extLst>
              <a:ext uri="{FF2B5EF4-FFF2-40B4-BE49-F238E27FC236}">
                <a16:creationId xmlns:a16="http://schemas.microsoft.com/office/drawing/2014/main" id="{A87D3695-61CD-443F-B7EA-A197325E5492}"/>
              </a:ext>
            </a:extLst>
          </p:cNvPr>
          <p:cNvSpPr txBox="1">
            <a:spLocks noChangeArrowheads="1"/>
          </p:cNvSpPr>
          <p:nvPr/>
        </p:nvSpPr>
        <p:spPr bwMode="auto">
          <a:xfrm>
            <a:off x="1815861" y="1927836"/>
            <a:ext cx="8456613" cy="49301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defTabSz="642938" fontAlgn="auto">
              <a:lnSpc>
                <a:spcPct val="110000"/>
              </a:lnSpc>
              <a:spcBef>
                <a:spcPts val="0"/>
              </a:spcBef>
              <a:spcAft>
                <a:spcPts val="0"/>
              </a:spcAft>
              <a:defRPr/>
            </a:pPr>
            <a:r>
              <a:rPr lang="en-US" altLang="en-US" i="0" dirty="0">
                <a:latin typeface="Arial" panose="020B0604020202020204"/>
                <a:cs typeface="Arial" panose="020B0604020202020204" pitchFamily="34" charset="0"/>
              </a:rPr>
              <a:t>PHI may be used or disclosed to </a:t>
            </a:r>
            <a:r>
              <a:rPr lang="en-US" altLang="en-US" i="0" dirty="0">
                <a:latin typeface="Arial" panose="020B0604020202020204"/>
              </a:rPr>
              <a:t>determine the Soldier's </a:t>
            </a:r>
            <a:r>
              <a:rPr lang="en-US" altLang="en-US" b="1" i="0" dirty="0">
                <a:latin typeface="Arial" panose="020B0604020202020204"/>
              </a:rPr>
              <a:t>fitness to perform any particular mission, assignment, order, or duty, </a:t>
            </a:r>
            <a:r>
              <a:rPr lang="en-US" altLang="en-US" i="0" dirty="0">
                <a:latin typeface="Arial" panose="020B0604020202020204"/>
              </a:rPr>
              <a:t>including compliance with any actions required as a precondition to performance of such mission, assignment, order, or duty. Communicate via profile form. </a:t>
            </a:r>
          </a:p>
          <a:p>
            <a:pPr marL="457200" indent="-457200" defTabSz="642938" fontAlgn="auto">
              <a:lnSpc>
                <a:spcPct val="120000"/>
              </a:lnSpc>
              <a:spcAft>
                <a:spcPts val="0"/>
              </a:spcAft>
              <a:defRPr/>
            </a:pPr>
            <a:r>
              <a:rPr lang="en-US" altLang="en-US" i="0" dirty="0">
                <a:latin typeface="Arial" panose="020B0604020202020204"/>
              </a:rPr>
              <a:t>Examples:</a:t>
            </a:r>
          </a:p>
          <a:p>
            <a:pPr marL="722313" lvl="1" indent="-400050" defTabSz="642938" fontAlgn="auto">
              <a:lnSpc>
                <a:spcPct val="120000"/>
              </a:lnSpc>
              <a:spcAft>
                <a:spcPts val="0"/>
              </a:spcAft>
              <a:defRPr/>
            </a:pPr>
            <a:r>
              <a:rPr lang="en-US" altLang="en-US" sz="2000" i="0" dirty="0">
                <a:latin typeface="Arial" panose="020B0604020202020204"/>
              </a:rPr>
              <a:t>To report results of physical examinations and profiling IAW AR 40-501, e.g., Soldier is prescribed medication that interferes with performance of duties, such as driving or carrying a weapon.</a:t>
            </a:r>
          </a:p>
          <a:p>
            <a:pPr marL="722313" lvl="1" indent="-400050" defTabSz="642938" fontAlgn="auto">
              <a:lnSpc>
                <a:spcPct val="120000"/>
              </a:lnSpc>
              <a:spcAft>
                <a:spcPts val="0"/>
              </a:spcAft>
              <a:defRPr/>
            </a:pPr>
            <a:r>
              <a:rPr lang="en-US" altLang="en-US" sz="2000" i="0" dirty="0">
                <a:latin typeface="Arial" panose="020B0604020202020204"/>
              </a:rPr>
              <a:t>To medically administer flying restrictions</a:t>
            </a:r>
          </a:p>
          <a:p>
            <a:pPr marL="722313" lvl="1" indent="-400050" defTabSz="642938" fontAlgn="auto">
              <a:lnSpc>
                <a:spcPct val="120000"/>
              </a:lnSpc>
              <a:spcAft>
                <a:spcPts val="0"/>
              </a:spcAft>
              <a:defRPr/>
            </a:pPr>
            <a:r>
              <a:rPr lang="en-US" altLang="en-US" sz="2000" i="0" dirty="0">
                <a:latin typeface="Arial" panose="020B0604020202020204"/>
              </a:rPr>
              <a:t>Meets medical standards for deployment</a:t>
            </a:r>
          </a:p>
          <a:p>
            <a:pPr marL="722313" lvl="1" indent="-400050" defTabSz="642938" fontAlgn="auto">
              <a:lnSpc>
                <a:spcPct val="120000"/>
              </a:lnSpc>
              <a:spcAft>
                <a:spcPts val="0"/>
              </a:spcAft>
              <a:defRPr/>
            </a:pPr>
            <a:r>
              <a:rPr lang="en-US" altLang="en-US" sz="2000" i="0" dirty="0">
                <a:latin typeface="Arial" panose="020B0604020202020204"/>
              </a:rPr>
              <a:t>Pregnancy, diabetes requiring oral medication for control,</a:t>
            </a:r>
            <a:r>
              <a:rPr lang="en-US" altLang="en-US" sz="2000" dirty="0">
                <a:latin typeface="Arial" panose="020B0604020202020204"/>
              </a:rPr>
              <a:t> </a:t>
            </a:r>
            <a:r>
              <a:rPr lang="en-US" altLang="en-US" sz="2000" i="0" dirty="0">
                <a:latin typeface="Arial" panose="020B0604020202020204"/>
              </a:rPr>
              <a:t>seizure disorders, cardiac arrhythmias, permanent pacemakers, asthma, history of heat injuries, etc.</a:t>
            </a:r>
          </a:p>
          <a:p>
            <a:pPr marL="322263" lvl="1" indent="0" defTabSz="642938" fontAlgn="auto">
              <a:lnSpc>
                <a:spcPct val="120000"/>
              </a:lnSpc>
              <a:spcAft>
                <a:spcPts val="0"/>
              </a:spcAft>
              <a:buNone/>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322263" lvl="1" indent="0" defTabSz="642938" fontAlgn="auto">
              <a:lnSpc>
                <a:spcPct val="120000"/>
              </a:lnSpc>
              <a:spcAft>
                <a:spcPts val="0"/>
              </a:spcAft>
              <a:buNone/>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722313" lvl="1" indent="-400050" defTabSz="642938" fontAlgn="auto">
              <a:lnSpc>
                <a:spcPct val="120000"/>
              </a:lnSpc>
              <a:spcAft>
                <a:spcPts val="0"/>
              </a:spcAft>
              <a:defRPr/>
            </a:pPr>
            <a:endParaRPr lang="en-US" altLang="en-US" sz="2000" i="0" dirty="0">
              <a:solidFill>
                <a:sysClr val="windowText" lastClr="000000"/>
              </a:solidFill>
              <a:latin typeface="Arial" panose="020B0604020202020204"/>
            </a:endParaRPr>
          </a:p>
          <a:p>
            <a:pPr marL="457200" indent="-457200" defTabSz="642938" fontAlgn="auto">
              <a:spcAft>
                <a:spcPts val="0"/>
              </a:spcAft>
              <a:buNone/>
              <a:defRPr/>
            </a:pPr>
            <a:endParaRPr lang="en-US" altLang="en-US" sz="2200" i="0" dirty="0">
              <a:solidFill>
                <a:sysClr val="windowText" lastClr="000000"/>
              </a:solidFill>
              <a:latin typeface="Arial" panose="020B0604020202020204"/>
            </a:endParaRPr>
          </a:p>
          <a:p>
            <a:pPr marL="457200" indent="-457200" defTabSz="642938" fontAlgn="auto">
              <a:spcAft>
                <a:spcPts val="0"/>
              </a:spcAft>
              <a:buNone/>
              <a:defRPr/>
            </a:pPr>
            <a:endParaRPr lang="en-US" altLang="en-US" sz="2000" i="0" dirty="0">
              <a:solidFill>
                <a:srgbClr val="FF0000"/>
              </a:solidFill>
              <a:latin typeface="Arial" panose="020B0604020202020204"/>
            </a:endParaRPr>
          </a:p>
          <a:p>
            <a:pPr marL="457200" indent="-457200" defTabSz="642938" fontAlgn="auto">
              <a:spcAft>
                <a:spcPts val="0"/>
              </a:spcAft>
              <a:buNone/>
              <a:defRPr/>
            </a:pPr>
            <a:endParaRPr lang="en-US" altLang="en-US" sz="2000" i="0" dirty="0">
              <a:solidFill>
                <a:sysClr val="windowText" lastClr="000000"/>
              </a:solidFill>
              <a:latin typeface="Arial" panose="020B0604020202020204"/>
            </a:endParaRPr>
          </a:p>
          <a:p>
            <a:pPr marL="457200" indent="-457200" defTabSz="642938" fontAlgn="auto">
              <a:spcAft>
                <a:spcPts val="0"/>
              </a:spcAft>
              <a:buNone/>
              <a:defRPr/>
            </a:pPr>
            <a:endParaRPr lang="en-US" altLang="en-US" sz="2000" i="0" dirty="0">
              <a:solidFill>
                <a:sysClr val="windowText" lastClr="000000"/>
              </a:solidFill>
              <a:latin typeface="Arial" panose="020B0604020202020204"/>
            </a:endParaRPr>
          </a:p>
          <a:p>
            <a:pPr marL="457200" indent="-457200" defTabSz="642938" fontAlgn="auto">
              <a:spcAft>
                <a:spcPts val="0"/>
              </a:spcAft>
              <a:buNone/>
              <a:defRPr/>
            </a:pPr>
            <a:endParaRPr lang="en-US" altLang="en-US" sz="2000" i="0" dirty="0">
              <a:solidFill>
                <a:sysClr val="windowText" lastClr="000000"/>
              </a:solidFill>
              <a:latin typeface="Arial" panose="020B0604020202020204"/>
            </a:endParaRPr>
          </a:p>
        </p:txBody>
      </p:sp>
    </p:spTree>
    <p:extLst>
      <p:ext uri="{BB962C8B-B14F-4D97-AF65-F5344CB8AC3E}">
        <p14:creationId xmlns:p14="http://schemas.microsoft.com/office/powerpoint/2010/main" val="1355763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14</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836737" y="609600"/>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Disclosure to Command Authorities</a:t>
            </a:r>
          </a:p>
        </p:txBody>
      </p:sp>
      <p:sp>
        <p:nvSpPr>
          <p:cNvPr id="7" name="Rectangle 3">
            <a:extLst>
              <a:ext uri="{FF2B5EF4-FFF2-40B4-BE49-F238E27FC236}">
                <a16:creationId xmlns:a16="http://schemas.microsoft.com/office/drawing/2014/main" id="{0DAE2FCD-2C2B-438D-B117-B186C2169C58}"/>
              </a:ext>
            </a:extLst>
          </p:cNvPr>
          <p:cNvSpPr txBox="1">
            <a:spLocks noChangeArrowheads="1"/>
          </p:cNvSpPr>
          <p:nvPr/>
        </p:nvSpPr>
        <p:spPr bwMode="auto">
          <a:xfrm>
            <a:off x="1895475" y="2057400"/>
            <a:ext cx="8401050" cy="43106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38150" indent="-438150" defTabSz="642938" fontAlgn="auto">
              <a:spcAft>
                <a:spcPts val="0"/>
              </a:spcAft>
              <a:defRPr/>
            </a:pPr>
            <a:r>
              <a:rPr lang="en-US" altLang="en-US" i="0" dirty="0">
                <a:latin typeface="Arial" panose="020B0604020202020204"/>
              </a:rPr>
              <a:t>If use is not by Commander personally, the Commander must designate user in writing</a:t>
            </a:r>
          </a:p>
          <a:p>
            <a:pPr marL="438150" indent="-438150" defTabSz="642938" fontAlgn="auto">
              <a:spcAft>
                <a:spcPts val="0"/>
              </a:spcAft>
              <a:defRPr/>
            </a:pPr>
            <a:r>
              <a:rPr lang="en-US" altLang="en-US" i="0" dirty="0">
                <a:latin typeface="Arial" panose="020B0604020202020204"/>
              </a:rPr>
              <a:t>No access to psychotherapy notes without patient authorization</a:t>
            </a:r>
          </a:p>
          <a:p>
            <a:pPr marL="438150" indent="-438150" defTabSz="642938" fontAlgn="auto">
              <a:spcAft>
                <a:spcPts val="0"/>
              </a:spcAft>
              <a:defRPr/>
            </a:pPr>
            <a:r>
              <a:rPr lang="en-US" altLang="en-US" i="0" dirty="0">
                <a:latin typeface="Arial" panose="020B0604020202020204"/>
              </a:rPr>
              <a:t>MTF required to account for disclosures made to commander/unit</a:t>
            </a:r>
          </a:p>
          <a:p>
            <a:pPr marL="438150" indent="-438150" defTabSz="642938" fontAlgn="auto">
              <a:spcAft>
                <a:spcPts val="0"/>
              </a:spcAft>
              <a:defRPr/>
            </a:pPr>
            <a:r>
              <a:rPr lang="en-US" altLang="en-US" i="0" dirty="0">
                <a:latin typeface="Arial" panose="020B0604020202020204"/>
              </a:rPr>
              <a:t>Legal Counsel should act as honest broker if dispute between CDR &amp; </a:t>
            </a:r>
            <a:r>
              <a:rPr lang="en-US" altLang="en-US" i="0">
                <a:latin typeface="Arial" panose="020B0604020202020204"/>
              </a:rPr>
              <a:t>MTF/Unit </a:t>
            </a:r>
            <a:r>
              <a:rPr lang="en-US" altLang="en-US" i="0" dirty="0">
                <a:latin typeface="Arial" panose="020B0604020202020204"/>
              </a:rPr>
              <a:t>Surgeon </a:t>
            </a:r>
          </a:p>
          <a:p>
            <a:pPr marL="438150" indent="-438150" defTabSz="642938" fontAlgn="auto">
              <a:spcAft>
                <a:spcPts val="0"/>
              </a:spcAft>
              <a:defRPr/>
            </a:pPr>
            <a:r>
              <a:rPr lang="en-US" altLang="en-US" i="0" dirty="0">
                <a:latin typeface="Arial" panose="020B0604020202020204"/>
              </a:rPr>
              <a:t>Only release medical conditions that affect the Soldier's fitness for duty/mission </a:t>
            </a:r>
          </a:p>
          <a:p>
            <a:pPr marL="438150" indent="-438150" defTabSz="642938" fontAlgn="auto">
              <a:spcAft>
                <a:spcPts val="0"/>
              </a:spcAft>
              <a:defRPr/>
            </a:pPr>
            <a:r>
              <a:rPr lang="en-US" altLang="en-US" sz="2600" i="0" dirty="0">
                <a:latin typeface="Arial" panose="020B0604020202020204"/>
              </a:rPr>
              <a:t>Prescription for birth control medication/self-referral to mental health not required for duty</a:t>
            </a:r>
            <a:r>
              <a:rPr lang="en-US" altLang="en-US" sz="2600" i="0">
                <a:latin typeface="Arial" panose="020B0604020202020204"/>
              </a:rPr>
              <a:t>/mission</a:t>
            </a:r>
            <a:endParaRPr lang="en-US" altLang="en-US" i="0" dirty="0">
              <a:solidFill>
                <a:sysClr val="windowText" lastClr="000000"/>
              </a:solidFill>
              <a:latin typeface="Arial" panose="020B0604020202020204"/>
            </a:endParaRPr>
          </a:p>
          <a:p>
            <a:pPr marL="438150" indent="-438150" defTabSz="642938" fontAlgn="auto">
              <a:spcAft>
                <a:spcPts val="0"/>
              </a:spcAft>
              <a:defRPr/>
            </a:pPr>
            <a:endParaRPr lang="en-US" altLang="en-US" i="0" dirty="0">
              <a:solidFill>
                <a:sysClr val="windowText" lastClr="000000"/>
              </a:solidFill>
              <a:latin typeface="Arial" panose="020B0604020202020204"/>
            </a:endParaRPr>
          </a:p>
          <a:p>
            <a:pPr marL="438150" indent="-438150" defTabSz="642938" fontAlgn="auto">
              <a:spcAft>
                <a:spcPts val="0"/>
              </a:spcAft>
              <a:defRPr/>
            </a:pPr>
            <a:endParaRPr lang="en-US" altLang="en-US" i="0" dirty="0">
              <a:solidFill>
                <a:sysClr val="windowText" lastClr="000000"/>
              </a:solidFill>
              <a:latin typeface="Arial" panose="020B0604020202020204"/>
            </a:endParaRPr>
          </a:p>
          <a:p>
            <a:pPr marL="438150" indent="-438150" defTabSz="642938" fontAlgn="auto">
              <a:spcAft>
                <a:spcPts val="0"/>
              </a:spcAft>
              <a:buNone/>
              <a:defRPr/>
            </a:pPr>
            <a:endParaRPr lang="en-US" altLang="en-US" sz="2000" i="0" dirty="0">
              <a:solidFill>
                <a:sysClr val="windowText" lastClr="000000"/>
              </a:solidFill>
              <a:latin typeface="Arial" panose="020B0604020202020204"/>
            </a:endParaRPr>
          </a:p>
        </p:txBody>
      </p:sp>
    </p:spTree>
    <p:extLst>
      <p:ext uri="{BB962C8B-B14F-4D97-AF65-F5344CB8AC3E}">
        <p14:creationId xmlns:p14="http://schemas.microsoft.com/office/powerpoint/2010/main" val="411817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15</a:t>
            </a:fld>
            <a:endParaRPr lang="en-US" i="0" dirty="0">
              <a:solidFill>
                <a:prstClr val="black">
                  <a:tint val="75000"/>
                </a:prstClr>
              </a:solidFill>
              <a:latin typeface=" Arial"/>
            </a:endParaRPr>
          </a:p>
        </p:txBody>
      </p:sp>
      <p:sp>
        <p:nvSpPr>
          <p:cNvPr id="5" name="Title 1">
            <a:extLst>
              <a:ext uri="{FF2B5EF4-FFF2-40B4-BE49-F238E27FC236}">
                <a16:creationId xmlns:a16="http://schemas.microsoft.com/office/drawing/2014/main" id="{02B39B8B-80EF-4008-83BA-D60EA52B69BF}"/>
              </a:ext>
            </a:extLst>
          </p:cNvPr>
          <p:cNvSpPr txBox="1">
            <a:spLocks/>
          </p:cNvSpPr>
          <p:nvPr/>
        </p:nvSpPr>
        <p:spPr bwMode="auto">
          <a:xfrm>
            <a:off x="1836737" y="685800"/>
            <a:ext cx="8374063" cy="5905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493" tIns="43247" rIns="86493" bIns="43247" numCol="1" rtlCol="0" anchor="ctr"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dirty="0">
                <a:solidFill>
                  <a:schemeClr val="bg2"/>
                </a:solidFill>
              </a:rPr>
              <a:t>MTF Will Inform Command of a Soldier’s Condition</a:t>
            </a:r>
            <a:endParaRPr lang="en-US" altLang="en-US" kern="0" dirty="0">
              <a:solidFill>
                <a:schemeClr val="bg2"/>
              </a:solidFill>
            </a:endParaRPr>
          </a:p>
        </p:txBody>
      </p:sp>
      <p:sp>
        <p:nvSpPr>
          <p:cNvPr id="8" name="Rectangle 3">
            <a:extLst>
              <a:ext uri="{FF2B5EF4-FFF2-40B4-BE49-F238E27FC236}">
                <a16:creationId xmlns:a16="http://schemas.microsoft.com/office/drawing/2014/main" id="{B51FAB27-CEE5-4DD9-B208-5C4A5E684F89}"/>
              </a:ext>
            </a:extLst>
          </p:cNvPr>
          <p:cNvSpPr txBox="1">
            <a:spLocks/>
          </p:cNvSpPr>
          <p:nvPr/>
        </p:nvSpPr>
        <p:spPr bwMode="auto">
          <a:xfrm>
            <a:off x="1853418" y="1990388"/>
            <a:ext cx="8585982" cy="484584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Bef>
                <a:spcPts val="0"/>
              </a:spcBef>
              <a:spcAft>
                <a:spcPts val="0"/>
              </a:spcAft>
              <a:defRPr/>
            </a:pPr>
            <a:r>
              <a:rPr lang="en-US" altLang="en-US" sz="3800" i="0" dirty="0">
                <a:latin typeface="Arial" panose="020B0604020202020204"/>
              </a:rPr>
              <a:t>Injury indicates a safety problem or a battlefield trend</a:t>
            </a:r>
          </a:p>
          <a:p>
            <a:pPr fontAlgn="auto">
              <a:lnSpc>
                <a:spcPct val="120000"/>
              </a:lnSpc>
              <a:spcBef>
                <a:spcPts val="0"/>
              </a:spcBef>
              <a:spcAft>
                <a:spcPts val="0"/>
              </a:spcAft>
              <a:defRPr/>
            </a:pPr>
            <a:r>
              <a:rPr lang="en-US" altLang="en-US" sz="3800" i="0" dirty="0">
                <a:latin typeface="Arial" panose="020B0604020202020204"/>
              </a:rPr>
              <a:t>Risk of heat/cold injury</a:t>
            </a:r>
          </a:p>
          <a:p>
            <a:pPr fontAlgn="auto">
              <a:lnSpc>
                <a:spcPct val="120000"/>
              </a:lnSpc>
              <a:spcBef>
                <a:spcPts val="0"/>
              </a:spcBef>
              <a:spcAft>
                <a:spcPts val="0"/>
              </a:spcAft>
              <a:defRPr/>
            </a:pPr>
            <a:r>
              <a:rPr lang="en-US" altLang="en-US" sz="3800" i="0" dirty="0">
                <a:latin typeface="Arial" panose="020B0604020202020204"/>
              </a:rPr>
              <a:t>Seriously ill or very seriously ill</a:t>
            </a:r>
          </a:p>
          <a:p>
            <a:pPr fontAlgn="auto">
              <a:lnSpc>
                <a:spcPct val="120000"/>
              </a:lnSpc>
              <a:spcBef>
                <a:spcPts val="0"/>
              </a:spcBef>
              <a:spcAft>
                <a:spcPts val="0"/>
              </a:spcAft>
              <a:defRPr/>
            </a:pPr>
            <a:r>
              <a:rPr lang="en-US" altLang="en-US" sz="3800" i="0" dirty="0">
                <a:latin typeface="Arial" panose="020B0604020202020204"/>
              </a:rPr>
              <a:t>Prescribed medications that could impair performance (may cause drowsiness or dizziness, unsafe to drive, inhibit reaction time, etc.) </a:t>
            </a:r>
          </a:p>
          <a:p>
            <a:pPr fontAlgn="auto">
              <a:lnSpc>
                <a:spcPct val="120000"/>
              </a:lnSpc>
              <a:spcBef>
                <a:spcPts val="0"/>
              </a:spcBef>
              <a:spcAft>
                <a:spcPts val="0"/>
              </a:spcAft>
              <a:defRPr/>
            </a:pPr>
            <a:r>
              <a:rPr lang="en-US" altLang="en-US" sz="3800" i="0" dirty="0">
                <a:latin typeface="Arial" panose="020B0604020202020204"/>
              </a:rPr>
              <a:t>Medical condition impairs duty performance</a:t>
            </a:r>
          </a:p>
          <a:p>
            <a:pPr lvl="1" fontAlgn="auto">
              <a:lnSpc>
                <a:spcPct val="120000"/>
              </a:lnSpc>
              <a:spcBef>
                <a:spcPts val="0"/>
              </a:spcBef>
              <a:spcAft>
                <a:spcPts val="0"/>
              </a:spcAft>
              <a:defRPr/>
            </a:pPr>
            <a:r>
              <a:rPr lang="en-US" altLang="en-US" sz="3800" i="0" dirty="0">
                <a:latin typeface="Arial" panose="020B0604020202020204"/>
              </a:rPr>
              <a:t>Heat Stroke; profile restrictions; </a:t>
            </a:r>
          </a:p>
          <a:p>
            <a:pPr lvl="1" fontAlgn="auto">
              <a:lnSpc>
                <a:spcPct val="120000"/>
              </a:lnSpc>
              <a:spcBef>
                <a:spcPts val="0"/>
              </a:spcBef>
              <a:spcAft>
                <a:spcPts val="0"/>
              </a:spcAft>
              <a:defRPr/>
            </a:pPr>
            <a:r>
              <a:rPr lang="en-US" altLang="en-US" sz="3800" i="0" dirty="0">
                <a:latin typeface="Arial" panose="020B0604020202020204"/>
              </a:rPr>
              <a:t>Serious risk of harm to a specific military operational mission to include cognitive deficits that could result in inadequate judgment.</a:t>
            </a:r>
          </a:p>
          <a:p>
            <a:pPr fontAlgn="auto">
              <a:lnSpc>
                <a:spcPct val="120000"/>
              </a:lnSpc>
              <a:spcBef>
                <a:spcPts val="0"/>
              </a:spcBef>
              <a:spcAft>
                <a:spcPts val="0"/>
              </a:spcAft>
              <a:defRPr/>
            </a:pPr>
            <a:endParaRPr lang="en-US" altLang="en-US" sz="3800" i="0" dirty="0">
              <a:latin typeface="Arial" panose="020B0604020202020204"/>
            </a:endParaRPr>
          </a:p>
          <a:p>
            <a:pPr fontAlgn="auto">
              <a:spcBef>
                <a:spcPts val="600"/>
              </a:spcBef>
              <a:spcAft>
                <a:spcPts val="0"/>
              </a:spcAft>
              <a:buNone/>
              <a:defRPr/>
            </a:pPr>
            <a:r>
              <a:rPr lang="en-US" altLang="en-US" sz="3800" b="1" i="0" dirty="0">
                <a:latin typeface="Arial" panose="020B0604020202020204"/>
              </a:rPr>
              <a:t>* MTF Commander and/or unit surgeon will proactively inform a commander of a Soldier’s medical condition within 24 hours</a:t>
            </a:r>
          </a:p>
          <a:p>
            <a:pPr fontAlgn="auto">
              <a:spcBef>
                <a:spcPts val="600"/>
              </a:spcBef>
              <a:spcAft>
                <a:spcPts val="0"/>
              </a:spcAft>
              <a:defRPr/>
            </a:pPr>
            <a:endParaRPr lang="en-US" altLang="en-US" sz="3800" i="0" dirty="0">
              <a:solidFill>
                <a:sysClr val="windowText" lastClr="000000"/>
              </a:solidFill>
              <a:latin typeface="Arial" panose="020B0604020202020204"/>
            </a:endParaRPr>
          </a:p>
          <a:p>
            <a:pPr fontAlgn="auto">
              <a:lnSpc>
                <a:spcPct val="80000"/>
              </a:lnSpc>
              <a:spcAft>
                <a:spcPts val="0"/>
              </a:spcAft>
              <a:defRPr/>
            </a:pPr>
            <a:endParaRPr lang="en-US" altLang="en-US" i="0" dirty="0">
              <a:solidFill>
                <a:sysClr val="windowText" lastClr="000000"/>
              </a:solidFill>
              <a:latin typeface="Arial" panose="020B0604020202020204"/>
            </a:endParaRPr>
          </a:p>
          <a:p>
            <a:pPr fontAlgn="auto">
              <a:lnSpc>
                <a:spcPct val="80000"/>
              </a:lnSpc>
              <a:spcAft>
                <a:spcPts val="0"/>
              </a:spcAft>
              <a:defRPr/>
            </a:pPr>
            <a:endParaRPr lang="en-US" altLang="en-US" i="0" dirty="0">
              <a:solidFill>
                <a:sysClr val="windowText" lastClr="000000"/>
              </a:solidFill>
              <a:latin typeface="Arial" panose="020B0604020202020204"/>
            </a:endParaRPr>
          </a:p>
        </p:txBody>
      </p:sp>
    </p:spTree>
    <p:extLst>
      <p:ext uri="{BB962C8B-B14F-4D97-AF65-F5344CB8AC3E}">
        <p14:creationId xmlns:p14="http://schemas.microsoft.com/office/powerpoint/2010/main" val="108535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5"/>
          <p:cNvSpPr>
            <a:spLocks noGrp="1" noChangeArrowheads="1"/>
          </p:cNvSpPr>
          <p:nvPr>
            <p:ph type="ctrTitle"/>
          </p:nvPr>
        </p:nvSpPr>
        <p:spPr/>
        <p:txBody>
          <a:bodyPr/>
          <a:lstStyle/>
          <a:p>
            <a:pPr eaLnBrk="1" hangingPunct="1"/>
            <a:r>
              <a:rPr lang="en-US" dirty="0"/>
              <a:t>Questions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392362" y="152400"/>
            <a:ext cx="7285038" cy="1330643"/>
          </a:xfrm>
        </p:spPr>
        <p:txBody>
          <a:bodyPr>
            <a:noAutofit/>
          </a:bodyPr>
          <a:lstStyle/>
          <a:p>
            <a:pPr algn="ctr"/>
            <a:r>
              <a:rPr lang="en-US" dirty="0"/>
              <a:t>Topics of Discussion</a:t>
            </a:r>
          </a:p>
        </p:txBody>
      </p:sp>
      <p:sp>
        <p:nvSpPr>
          <p:cNvPr id="3" name="Content Placeholder 2"/>
          <p:cNvSpPr>
            <a:spLocks noGrp="1"/>
          </p:cNvSpPr>
          <p:nvPr>
            <p:ph idx="4294967295"/>
          </p:nvPr>
        </p:nvSpPr>
        <p:spPr>
          <a:xfrm>
            <a:off x="1920081" y="2590800"/>
            <a:ext cx="8229600" cy="5061098"/>
          </a:xfrm>
          <a:prstGeom prst="rect">
            <a:avLst/>
          </a:prstGeom>
        </p:spPr>
        <p:txBody>
          <a:bodyPr/>
          <a:lstStyle/>
          <a:p>
            <a:pPr marL="457200" indent="-457200">
              <a:buFont typeface="Arial" panose="020B0604020202020204" pitchFamily="34" charset="0"/>
              <a:buChar char="•"/>
            </a:pPr>
            <a:r>
              <a:rPr lang="en-US" sz="3600" dirty="0">
                <a:latin typeface=" Arial"/>
              </a:rPr>
              <a:t>Health Insurance Portability and Accountability Act (HIPAA)</a:t>
            </a:r>
          </a:p>
          <a:p>
            <a:endParaRPr lang="en-US" sz="3600" dirty="0">
              <a:latin typeface=" Arial"/>
            </a:endParaRPr>
          </a:p>
          <a:p>
            <a:pPr marL="457200" indent="-457200">
              <a:buFont typeface="Arial" panose="020B0604020202020204" pitchFamily="34" charset="0"/>
              <a:buChar char="•"/>
            </a:pPr>
            <a:r>
              <a:rPr lang="en-US" sz="3600" dirty="0">
                <a:latin typeface=" Arial"/>
              </a:rPr>
              <a:t>Military Command Exception</a:t>
            </a:r>
          </a:p>
          <a:p>
            <a:pPr marL="0" indent="0">
              <a:buNone/>
            </a:pPr>
            <a:endParaRPr lang="en-US" sz="3600" dirty="0">
              <a:latin typeface=" Arial"/>
            </a:endParaRPr>
          </a:p>
        </p:txBody>
      </p:sp>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2</a:t>
            </a:fld>
            <a:endParaRPr lang="en-US" i="0" dirty="0">
              <a:solidFill>
                <a:prstClr val="black">
                  <a:tint val="75000"/>
                </a:prstClr>
              </a:solidFill>
              <a:latin typeface=" Arial"/>
            </a:endParaRPr>
          </a:p>
        </p:txBody>
      </p:sp>
    </p:spTree>
    <p:extLst>
      <p:ext uri="{BB962C8B-B14F-4D97-AF65-F5344CB8AC3E}">
        <p14:creationId xmlns:p14="http://schemas.microsoft.com/office/powerpoint/2010/main" val="300871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3</a:t>
            </a:fld>
            <a:endParaRPr lang="en-US" i="0" dirty="0">
              <a:solidFill>
                <a:prstClr val="black">
                  <a:tint val="75000"/>
                </a:prstClr>
              </a:solidFill>
              <a:latin typeface=" Arial"/>
            </a:endParaRPr>
          </a:p>
        </p:txBody>
      </p:sp>
      <p:sp>
        <p:nvSpPr>
          <p:cNvPr id="6" name="Rectangle 2">
            <a:extLst>
              <a:ext uri="{FF2B5EF4-FFF2-40B4-BE49-F238E27FC236}">
                <a16:creationId xmlns:a16="http://schemas.microsoft.com/office/drawing/2014/main" id="{E1FA5E6A-C9F6-4BA8-867E-2685C653D42F}"/>
              </a:ext>
            </a:extLst>
          </p:cNvPr>
          <p:cNvSpPr txBox="1">
            <a:spLocks noChangeArrowheads="1"/>
          </p:cNvSpPr>
          <p:nvPr/>
        </p:nvSpPr>
        <p:spPr bwMode="auto">
          <a:xfrm>
            <a:off x="1676400" y="489960"/>
            <a:ext cx="8534400" cy="12626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5" rIns="91408" bIns="45705" numCol="1" rtlCol="0" anchor="t" anchorCtr="0" compatLnSpc="1">
            <a:prstTxWarp prst="textNoShape">
              <a:avLst/>
            </a:prstTxWarp>
            <a:normAutofit/>
          </a:bodyPr>
          <a:lstStyle>
            <a:lvl1pPr algn="ctr" defTabSz="914400" rtl="0" eaLnBrk="1" latinLnBrk="0" hangingPunct="1">
              <a:lnSpc>
                <a:spcPct val="90000"/>
              </a:lnSpc>
              <a:spcBef>
                <a:spcPct val="0"/>
              </a:spcBef>
              <a:buNone/>
              <a:defRPr sz="2400" b="1" kern="1200" baseline="0">
                <a:solidFill>
                  <a:schemeClr val="tx1"/>
                </a:solidFill>
                <a:latin typeface="+mj-lt"/>
                <a:ea typeface="+mj-ea"/>
                <a:cs typeface="+mj-cs"/>
              </a:defRPr>
            </a:lvl1pPr>
          </a:lstStyle>
          <a:p>
            <a:pPr fontAlgn="auto">
              <a:spcAft>
                <a:spcPts val="0"/>
              </a:spcAft>
              <a:defRPr/>
            </a:pPr>
            <a:r>
              <a:rPr lang="en-US" altLang="en-US" sz="4000" i="0" dirty="0">
                <a:solidFill>
                  <a:schemeClr val="bg2"/>
                </a:solidFill>
                <a:latin typeface="Arial" panose="020B0604020202020204"/>
              </a:rPr>
              <a:t>Purpose of HIPAA Privacy Rule</a:t>
            </a:r>
          </a:p>
        </p:txBody>
      </p:sp>
      <p:sp>
        <p:nvSpPr>
          <p:cNvPr id="9" name="Rectangle 3">
            <a:extLst>
              <a:ext uri="{FF2B5EF4-FFF2-40B4-BE49-F238E27FC236}">
                <a16:creationId xmlns:a16="http://schemas.microsoft.com/office/drawing/2014/main" id="{D894F5DF-660A-4845-881B-1D33C7977C60}"/>
              </a:ext>
            </a:extLst>
          </p:cNvPr>
          <p:cNvSpPr>
            <a:spLocks noChangeArrowheads="1"/>
          </p:cNvSpPr>
          <p:nvPr/>
        </p:nvSpPr>
        <p:spPr bwMode="auto">
          <a:xfrm>
            <a:off x="1828800" y="1981200"/>
            <a:ext cx="8082756" cy="3503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29858" tIns="64930" rIns="129858" bIns="64930">
            <a:spAutoFit/>
          </a:bodyPr>
          <a:lstStyle>
            <a:lvl1pPr marL="487363" indent="-487363" defTabSz="912813">
              <a:defRPr>
                <a:solidFill>
                  <a:schemeClr val="tx1"/>
                </a:solidFill>
                <a:latin typeface="Arial" panose="020B0604020202020204" pitchFamily="34" charset="0"/>
              </a:defRPr>
            </a:lvl1pPr>
            <a:lvl2pPr marL="742950" indent="-285750" defTabSz="912813">
              <a:defRPr>
                <a:solidFill>
                  <a:schemeClr val="tx1"/>
                </a:solidFill>
                <a:latin typeface="Arial" panose="020B0604020202020204" pitchFamily="34" charset="0"/>
              </a:defRPr>
            </a:lvl2pPr>
            <a:lvl3pPr marL="1143000" indent="-228600" defTabSz="912813">
              <a:defRPr>
                <a:solidFill>
                  <a:schemeClr val="tx1"/>
                </a:solidFill>
                <a:latin typeface="Arial" panose="020B0604020202020204" pitchFamily="34" charset="0"/>
              </a:defRPr>
            </a:lvl3pPr>
            <a:lvl4pPr marL="1600200" indent="-228600" defTabSz="912813">
              <a:defRPr>
                <a:solidFill>
                  <a:schemeClr val="tx1"/>
                </a:solidFill>
                <a:latin typeface="Arial" panose="020B0604020202020204" pitchFamily="34" charset="0"/>
              </a:defRPr>
            </a:lvl4pPr>
            <a:lvl5pPr marL="2057400" indent="-228600" defTabSz="912813">
              <a:defRPr>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defRPr>
            </a:lvl9pPr>
          </a:lstStyle>
          <a:p>
            <a:pPr>
              <a:spcBef>
                <a:spcPts val="600"/>
              </a:spcBef>
              <a:buClr>
                <a:schemeClr val="tx1"/>
              </a:buClr>
            </a:pPr>
            <a:r>
              <a:rPr lang="en-US" altLang="en-US" sz="2400" dirty="0">
                <a:cs typeface="Times New Roman" panose="02020603050405020304" pitchFamily="18" charset="0"/>
              </a:rPr>
              <a:t>A major goal of HIPAA is to assure that </a:t>
            </a:r>
            <a:r>
              <a:rPr lang="en-US" altLang="en-US" sz="2400" b="1" dirty="0">
                <a:cs typeface="Times New Roman" panose="02020603050405020304" pitchFamily="18" charset="0"/>
              </a:rPr>
              <a:t>individuals’ health information </a:t>
            </a:r>
            <a:r>
              <a:rPr lang="en-US" altLang="en-US" sz="2400" dirty="0">
                <a:cs typeface="Times New Roman" panose="02020603050405020304" pitchFamily="18" charset="0"/>
              </a:rPr>
              <a:t>is </a:t>
            </a:r>
            <a:r>
              <a:rPr lang="en-US" altLang="en-US" sz="2400" u="sng" dirty="0">
                <a:cs typeface="Times New Roman" panose="02020603050405020304" pitchFamily="18" charset="0"/>
              </a:rPr>
              <a:t>properly protected </a:t>
            </a:r>
            <a:r>
              <a:rPr lang="en-US" altLang="en-US" sz="2400" dirty="0">
                <a:cs typeface="Times New Roman" panose="02020603050405020304" pitchFamily="18" charset="0"/>
              </a:rPr>
              <a:t>while </a:t>
            </a:r>
            <a:r>
              <a:rPr lang="en-US" altLang="en-US" sz="2400" u="sng" dirty="0">
                <a:cs typeface="Times New Roman" panose="02020603050405020304" pitchFamily="18" charset="0"/>
              </a:rPr>
              <a:t>allowing the flow of health information</a:t>
            </a:r>
            <a:r>
              <a:rPr lang="en-US" altLang="en-US" sz="2400" dirty="0">
                <a:cs typeface="Times New Roman" panose="02020603050405020304" pitchFamily="18" charset="0"/>
              </a:rPr>
              <a:t> needed to provide and to promote high quality health care.  </a:t>
            </a:r>
          </a:p>
          <a:p>
            <a:pPr>
              <a:spcBef>
                <a:spcPts val="600"/>
              </a:spcBef>
              <a:buClr>
                <a:schemeClr val="tx1"/>
              </a:buClr>
            </a:pPr>
            <a:endParaRPr lang="en-US" altLang="en-US" sz="2400" dirty="0">
              <a:cs typeface="Times New Roman" panose="02020603050405020304" pitchFamily="18" charset="0"/>
            </a:endParaRPr>
          </a:p>
          <a:p>
            <a:pPr>
              <a:spcBef>
                <a:spcPts val="600"/>
              </a:spcBef>
              <a:buClr>
                <a:schemeClr val="tx1"/>
              </a:buClr>
            </a:pPr>
            <a:r>
              <a:rPr lang="en-US" altLang="en-US" sz="2400" dirty="0">
                <a:cs typeface="Times New Roman" panose="02020603050405020304" pitchFamily="18" charset="0"/>
              </a:rPr>
              <a:t>HIPAA strikes a balance that permits important uses of information, while protecting the privacy of people who seek health care.</a:t>
            </a:r>
          </a:p>
        </p:txBody>
      </p:sp>
    </p:spTree>
    <p:extLst>
      <p:ext uri="{BB962C8B-B14F-4D97-AF65-F5344CB8AC3E}">
        <p14:creationId xmlns:p14="http://schemas.microsoft.com/office/powerpoint/2010/main" val="679556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4</a:t>
            </a:fld>
            <a:endParaRPr lang="en-US" i="0" dirty="0">
              <a:solidFill>
                <a:prstClr val="black">
                  <a:tint val="75000"/>
                </a:prstClr>
              </a:solidFill>
              <a:latin typeface=" Arial"/>
            </a:endParaRPr>
          </a:p>
        </p:txBody>
      </p:sp>
      <p:sp>
        <p:nvSpPr>
          <p:cNvPr id="7" name="Rectangle 2">
            <a:extLst>
              <a:ext uri="{FF2B5EF4-FFF2-40B4-BE49-F238E27FC236}">
                <a16:creationId xmlns:a16="http://schemas.microsoft.com/office/drawing/2014/main" id="{30554568-4892-42D2-AB2C-FF1F889B2BCF}"/>
              </a:ext>
            </a:extLst>
          </p:cNvPr>
          <p:cNvSpPr txBox="1">
            <a:spLocks noChangeArrowheads="1"/>
          </p:cNvSpPr>
          <p:nvPr/>
        </p:nvSpPr>
        <p:spPr bwMode="auto">
          <a:xfrm>
            <a:off x="1828800" y="381000"/>
            <a:ext cx="7988300" cy="11985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5" rIns="91408" bIns="45705" numCol="1" rtlCol="0" anchor="t" anchorCtr="0" compatLnSpc="1">
            <a:prstTxWarp prst="textNoShape">
              <a:avLst/>
            </a:prstTxWarp>
            <a:norm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Who is Covered?</a:t>
            </a:r>
          </a:p>
        </p:txBody>
      </p:sp>
      <p:sp>
        <p:nvSpPr>
          <p:cNvPr id="13" name="Rectangle 3">
            <a:extLst>
              <a:ext uri="{FF2B5EF4-FFF2-40B4-BE49-F238E27FC236}">
                <a16:creationId xmlns:a16="http://schemas.microsoft.com/office/drawing/2014/main" id="{40018BC1-C2F7-48CD-A64F-B694BEC89C01}"/>
              </a:ext>
            </a:extLst>
          </p:cNvPr>
          <p:cNvSpPr txBox="1">
            <a:spLocks noChangeArrowheads="1"/>
          </p:cNvSpPr>
          <p:nvPr/>
        </p:nvSpPr>
        <p:spPr bwMode="auto">
          <a:xfrm>
            <a:off x="1997075" y="1814513"/>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auto">
              <a:spcAft>
                <a:spcPts val="0"/>
              </a:spcAft>
              <a:defRPr/>
            </a:pPr>
            <a:r>
              <a:rPr lang="en-US" altLang="en-US" i="0" dirty="0">
                <a:latin typeface="Arial" panose="020B0604020202020204"/>
              </a:rPr>
              <a:t>Business Associate (BA)</a:t>
            </a:r>
          </a:p>
          <a:p>
            <a:pPr marL="688975" lvl="1" indent="-282575" fontAlgn="auto">
              <a:spcAft>
                <a:spcPts val="0"/>
              </a:spcAft>
              <a:defRPr/>
            </a:pPr>
            <a:r>
              <a:rPr lang="en-US" altLang="en-US" i="0" dirty="0">
                <a:latin typeface="Arial" panose="020B0604020202020204"/>
              </a:rPr>
              <a:t>A person or entity that is not a member of the covered entity’s workforce, that performs a function or activity for the covered entity using PHI (e.g., independent</a:t>
            </a:r>
            <a:r>
              <a:rPr lang="en-US" altLang="en-US" i="0" u="sng" dirty="0">
                <a:latin typeface="Arial" panose="020B0604020202020204"/>
              </a:rPr>
              <a:t> </a:t>
            </a:r>
            <a:r>
              <a:rPr lang="en-US" altLang="en-US" i="0" dirty="0">
                <a:latin typeface="Arial" panose="020B0604020202020204"/>
              </a:rPr>
              <a:t>medical transcriptionist, Garrison legal office, DOJ, managed care support contractors)</a:t>
            </a:r>
          </a:p>
          <a:p>
            <a:pPr marL="285750" indent="-285750" fontAlgn="auto">
              <a:spcAft>
                <a:spcPts val="0"/>
              </a:spcAft>
              <a:defRPr/>
            </a:pPr>
            <a:r>
              <a:rPr lang="en-US" altLang="en-US" sz="2800" i="0" dirty="0">
                <a:latin typeface="Arial" panose="020B0604020202020204"/>
              </a:rPr>
              <a:t> </a:t>
            </a:r>
            <a:r>
              <a:rPr lang="en-US" altLang="en-US" i="0" dirty="0">
                <a:latin typeface="Arial" panose="020B0604020202020204"/>
              </a:rPr>
              <a:t>BA Agreement</a:t>
            </a:r>
          </a:p>
          <a:p>
            <a:pPr marL="688975" lvl="1" indent="-282575" fontAlgn="auto">
              <a:spcAft>
                <a:spcPts val="0"/>
              </a:spcAft>
              <a:defRPr/>
            </a:pPr>
            <a:r>
              <a:rPr lang="en-US" altLang="en-US" i="0" dirty="0">
                <a:latin typeface="Arial" panose="020B0604020202020204"/>
              </a:rPr>
              <a:t>A BA may not use or further disclose such information in violation of statute/regulation</a:t>
            </a:r>
          </a:p>
          <a:p>
            <a:pPr marL="688975" lvl="1" indent="-282575" fontAlgn="auto">
              <a:spcAft>
                <a:spcPts val="0"/>
              </a:spcAft>
              <a:defRPr/>
            </a:pPr>
            <a:r>
              <a:rPr lang="en-US" altLang="en-US" i="0" dirty="0">
                <a:latin typeface="Arial" panose="020B0604020202020204"/>
              </a:rPr>
              <a:t>Not needed if individual/office covered by the DoD Regulation</a:t>
            </a:r>
          </a:p>
          <a:p>
            <a:pPr marL="285750" indent="-285750" fontAlgn="auto">
              <a:spcAft>
                <a:spcPts val="0"/>
              </a:spcAft>
              <a:buNone/>
              <a:defRPr/>
            </a:pPr>
            <a:r>
              <a:rPr lang="en-US" altLang="en-US" sz="2200" i="0" dirty="0">
                <a:latin typeface="Arial" panose="020B0604020202020204"/>
              </a:rPr>
              <a:t>	 </a:t>
            </a:r>
          </a:p>
        </p:txBody>
      </p:sp>
    </p:spTree>
    <p:extLst>
      <p:ext uri="{BB962C8B-B14F-4D97-AF65-F5344CB8AC3E}">
        <p14:creationId xmlns:p14="http://schemas.microsoft.com/office/powerpoint/2010/main" val="338889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5</a:t>
            </a:fld>
            <a:endParaRPr lang="en-US" i="0" dirty="0">
              <a:solidFill>
                <a:prstClr val="black">
                  <a:tint val="75000"/>
                </a:prstClr>
              </a:solidFill>
              <a:latin typeface=" Arial"/>
            </a:endParaRPr>
          </a:p>
        </p:txBody>
      </p:sp>
      <p:sp>
        <p:nvSpPr>
          <p:cNvPr id="7" name="Rectangle 2">
            <a:extLst>
              <a:ext uri="{FF2B5EF4-FFF2-40B4-BE49-F238E27FC236}">
                <a16:creationId xmlns:a16="http://schemas.microsoft.com/office/drawing/2014/main" id="{30554568-4892-42D2-AB2C-FF1F889B2BCF}"/>
              </a:ext>
            </a:extLst>
          </p:cNvPr>
          <p:cNvSpPr txBox="1">
            <a:spLocks noChangeArrowheads="1"/>
          </p:cNvSpPr>
          <p:nvPr/>
        </p:nvSpPr>
        <p:spPr bwMode="auto">
          <a:xfrm>
            <a:off x="1965325" y="381000"/>
            <a:ext cx="7988300" cy="11985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5" rIns="91408" bIns="45705" numCol="1" rtlCol="0" anchor="t" anchorCtr="0" compatLnSpc="1">
            <a:prstTxWarp prst="textNoShape">
              <a:avLst/>
            </a:prstTxWarp>
            <a:norm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What is Covered?</a:t>
            </a:r>
          </a:p>
        </p:txBody>
      </p:sp>
      <p:sp>
        <p:nvSpPr>
          <p:cNvPr id="8" name="Rectangle 3">
            <a:extLst>
              <a:ext uri="{FF2B5EF4-FFF2-40B4-BE49-F238E27FC236}">
                <a16:creationId xmlns:a16="http://schemas.microsoft.com/office/drawing/2014/main" id="{5C942F34-FEAB-4154-8890-33DFCA98C50A}"/>
              </a:ext>
            </a:extLst>
          </p:cNvPr>
          <p:cNvSpPr txBox="1">
            <a:spLocks noChangeArrowheads="1"/>
          </p:cNvSpPr>
          <p:nvPr/>
        </p:nvSpPr>
        <p:spPr bwMode="auto">
          <a:xfrm>
            <a:off x="1965325" y="1706562"/>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auto">
              <a:lnSpc>
                <a:spcPct val="115000"/>
              </a:lnSpc>
              <a:spcBef>
                <a:spcPct val="25000"/>
              </a:spcBef>
              <a:spcAft>
                <a:spcPts val="0"/>
              </a:spcAft>
              <a:defRPr/>
            </a:pPr>
            <a:r>
              <a:rPr lang="en-US" altLang="en-US" sz="2500" b="1" i="0" dirty="0">
                <a:latin typeface="Arial" panose="020B0604020202020204"/>
              </a:rPr>
              <a:t>Protected Health Information (PHI)</a:t>
            </a:r>
          </a:p>
          <a:p>
            <a:pPr marL="688975" lvl="1" indent="-282575" fontAlgn="auto">
              <a:lnSpc>
                <a:spcPct val="115000"/>
              </a:lnSpc>
              <a:spcBef>
                <a:spcPct val="25000"/>
              </a:spcBef>
              <a:spcAft>
                <a:spcPts val="0"/>
              </a:spcAft>
              <a:defRPr/>
            </a:pPr>
            <a:r>
              <a:rPr lang="en-US" altLang="en-US" sz="1900" b="1" i="0" dirty="0">
                <a:latin typeface="Arial" panose="020B0604020202020204"/>
              </a:rPr>
              <a:t>Individually identifiable health information including demographics, in electronic, paper or oral medium </a:t>
            </a:r>
          </a:p>
          <a:p>
            <a:pPr marL="688975" lvl="1" indent="-282575" fontAlgn="auto">
              <a:lnSpc>
                <a:spcPct val="115000"/>
              </a:lnSpc>
              <a:spcBef>
                <a:spcPct val="25000"/>
              </a:spcBef>
              <a:spcAft>
                <a:spcPts val="0"/>
              </a:spcAft>
              <a:defRPr/>
            </a:pPr>
            <a:r>
              <a:rPr lang="en-US" altLang="en-US" sz="1900" b="1" i="0" dirty="0">
                <a:latin typeface="Arial" panose="020B0604020202020204"/>
              </a:rPr>
              <a:t>Held by covered entities or their business associates</a:t>
            </a:r>
            <a:endParaRPr lang="en-US" altLang="en-US" sz="1900" i="0" dirty="0">
              <a:latin typeface="Arial" panose="020B0604020202020204"/>
            </a:endParaRPr>
          </a:p>
          <a:p>
            <a:pPr marL="688975" lvl="1" indent="-282575" fontAlgn="auto">
              <a:spcBef>
                <a:spcPct val="50000"/>
              </a:spcBef>
              <a:spcAft>
                <a:spcPts val="0"/>
              </a:spcAft>
              <a:buSzPct val="120000"/>
              <a:defRPr/>
            </a:pPr>
            <a:r>
              <a:rPr lang="en-US" altLang="en-US" sz="1900" b="1" i="0" dirty="0">
                <a:latin typeface="Arial" panose="020B0604020202020204"/>
              </a:rPr>
              <a:t>Relates to the past, present, or future</a:t>
            </a:r>
            <a:r>
              <a:rPr lang="en-US" altLang="en-US" sz="1900" i="0" dirty="0">
                <a:latin typeface="Arial" panose="020B0604020202020204"/>
              </a:rPr>
              <a:t> - </a:t>
            </a:r>
          </a:p>
          <a:p>
            <a:pPr lvl="2" fontAlgn="auto">
              <a:spcBef>
                <a:spcPct val="50000"/>
              </a:spcBef>
              <a:spcAft>
                <a:spcPts val="0"/>
              </a:spcAft>
              <a:buSzPct val="120000"/>
              <a:defRPr/>
            </a:pPr>
            <a:r>
              <a:rPr lang="en-US" altLang="en-US" sz="1700" i="0" dirty="0">
                <a:latin typeface="Arial" panose="020B0604020202020204"/>
              </a:rPr>
              <a:t>Physical or mental health of an individual</a:t>
            </a:r>
          </a:p>
          <a:p>
            <a:pPr lvl="2" fontAlgn="auto">
              <a:spcBef>
                <a:spcPct val="50000"/>
              </a:spcBef>
              <a:spcAft>
                <a:spcPts val="0"/>
              </a:spcAft>
              <a:buSzPct val="120000"/>
              <a:defRPr/>
            </a:pPr>
            <a:r>
              <a:rPr lang="en-US" altLang="en-US" sz="1700" i="0" dirty="0">
                <a:latin typeface="Arial" panose="020B0604020202020204"/>
              </a:rPr>
              <a:t>Provision of health care to an individual</a:t>
            </a:r>
          </a:p>
          <a:p>
            <a:pPr lvl="2" fontAlgn="auto">
              <a:spcBef>
                <a:spcPct val="50000"/>
              </a:spcBef>
              <a:spcAft>
                <a:spcPts val="0"/>
              </a:spcAft>
              <a:buSzPct val="120000"/>
              <a:defRPr/>
            </a:pPr>
            <a:r>
              <a:rPr lang="en-US" altLang="en-US" sz="1700" i="0" dirty="0">
                <a:latin typeface="Arial" panose="020B0604020202020204"/>
              </a:rPr>
              <a:t>Payments for health care</a:t>
            </a:r>
          </a:p>
          <a:p>
            <a:pPr lvl="2" fontAlgn="auto">
              <a:spcBef>
                <a:spcPct val="50000"/>
              </a:spcBef>
              <a:spcAft>
                <a:spcPts val="0"/>
              </a:spcAft>
              <a:buSzPct val="120000"/>
              <a:defRPr/>
            </a:pPr>
            <a:r>
              <a:rPr lang="en-US" altLang="en-US" sz="1700" i="0" dirty="0">
                <a:latin typeface="Arial" panose="020B0604020202020204"/>
              </a:rPr>
              <a:t>Can be used to identify the individual or there is a reasonable basis to believe it could be used to identify the individual </a:t>
            </a:r>
          </a:p>
          <a:p>
            <a:pPr marL="688975" lvl="1" indent="-282575" fontAlgn="auto">
              <a:spcBef>
                <a:spcPct val="50000"/>
              </a:spcBef>
              <a:spcAft>
                <a:spcPts val="0"/>
              </a:spcAft>
              <a:buSzPct val="120000"/>
              <a:defRPr/>
            </a:pPr>
            <a:r>
              <a:rPr lang="en-US" altLang="en-US" sz="2000" b="1" i="0" dirty="0">
                <a:latin typeface="Arial" panose="020B0604020202020204"/>
              </a:rPr>
              <a:t>MTF/Unit Surgeon’s responsibility is to protect &amp; safeguard a patient’s PHI</a:t>
            </a:r>
            <a:r>
              <a:rPr lang="en-US" altLang="en-US" sz="1900" i="0" dirty="0">
                <a:latin typeface="Arial" panose="020B0604020202020204"/>
              </a:rPr>
              <a:t> 	 </a:t>
            </a:r>
          </a:p>
        </p:txBody>
      </p:sp>
    </p:spTree>
    <p:extLst>
      <p:ext uri="{BB962C8B-B14F-4D97-AF65-F5344CB8AC3E}">
        <p14:creationId xmlns:p14="http://schemas.microsoft.com/office/powerpoint/2010/main" val="543129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6</a:t>
            </a:fld>
            <a:endParaRPr lang="en-US" i="0" dirty="0">
              <a:solidFill>
                <a:prstClr val="black">
                  <a:tint val="75000"/>
                </a:prstClr>
              </a:solidFill>
              <a:latin typeface=" Arial"/>
            </a:endParaRPr>
          </a:p>
        </p:txBody>
      </p:sp>
      <p:sp>
        <p:nvSpPr>
          <p:cNvPr id="6" name="Rectangle 2">
            <a:extLst>
              <a:ext uri="{FF2B5EF4-FFF2-40B4-BE49-F238E27FC236}">
                <a16:creationId xmlns:a16="http://schemas.microsoft.com/office/drawing/2014/main" id="{EA8A83B8-6F11-485F-8DAD-B8E019194945}"/>
              </a:ext>
            </a:extLst>
          </p:cNvPr>
          <p:cNvSpPr txBox="1">
            <a:spLocks noChangeArrowheads="1"/>
          </p:cNvSpPr>
          <p:nvPr/>
        </p:nvSpPr>
        <p:spPr bwMode="auto">
          <a:xfrm>
            <a:off x="1981200" y="457200"/>
            <a:ext cx="8229600" cy="62459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What is </a:t>
            </a:r>
            <a:r>
              <a:rPr lang="en-US" altLang="en-US" u="sng" kern="0" dirty="0">
                <a:solidFill>
                  <a:schemeClr val="bg2"/>
                </a:solidFill>
              </a:rPr>
              <a:t>not</a:t>
            </a:r>
            <a:r>
              <a:rPr lang="en-US" altLang="en-US" kern="0" dirty="0">
                <a:solidFill>
                  <a:schemeClr val="bg2"/>
                </a:solidFill>
              </a:rPr>
              <a:t> covered by HIPAA?</a:t>
            </a:r>
          </a:p>
        </p:txBody>
      </p:sp>
      <p:sp>
        <p:nvSpPr>
          <p:cNvPr id="10" name="Rectangle 3">
            <a:extLst>
              <a:ext uri="{FF2B5EF4-FFF2-40B4-BE49-F238E27FC236}">
                <a16:creationId xmlns:a16="http://schemas.microsoft.com/office/drawing/2014/main" id="{BF2951BC-1DD5-42F3-933C-952404C039B1}"/>
              </a:ext>
            </a:extLst>
          </p:cNvPr>
          <p:cNvSpPr txBox="1">
            <a:spLocks noChangeArrowheads="1"/>
          </p:cNvSpPr>
          <p:nvPr/>
        </p:nvSpPr>
        <p:spPr bwMode="auto">
          <a:xfrm>
            <a:off x="1524000" y="1997075"/>
            <a:ext cx="845185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8975" lvl="1" indent="-282575" fontAlgn="auto">
              <a:spcAft>
                <a:spcPts val="0"/>
              </a:spcAft>
              <a:buFontTx/>
              <a:buChar char="•"/>
              <a:defRPr/>
            </a:pPr>
            <a:r>
              <a:rPr lang="en-US" altLang="en-US" i="0" dirty="0">
                <a:latin typeface="Arial" panose="020B0604020202020204"/>
              </a:rPr>
              <a:t>Drug testing program of DoD</a:t>
            </a:r>
          </a:p>
          <a:p>
            <a:pPr marL="688975" lvl="1" indent="-282575" fontAlgn="auto">
              <a:spcAft>
                <a:spcPts val="0"/>
              </a:spcAft>
              <a:buFontTx/>
              <a:buChar char="•"/>
              <a:defRPr/>
            </a:pPr>
            <a:r>
              <a:rPr lang="en-US" altLang="en-US" i="0" dirty="0">
                <a:latin typeface="Arial" panose="020B0604020202020204"/>
              </a:rPr>
              <a:t>Provision of healthcare to foreign national beneficiaries of MHS OCONUS</a:t>
            </a:r>
          </a:p>
          <a:p>
            <a:pPr marL="688975" lvl="1" indent="-282575" fontAlgn="auto">
              <a:spcAft>
                <a:spcPts val="0"/>
              </a:spcAft>
              <a:buFontTx/>
              <a:buChar char="•"/>
              <a:defRPr/>
            </a:pPr>
            <a:r>
              <a:rPr lang="en-US" altLang="en-US" i="0" dirty="0">
                <a:latin typeface="Arial" panose="020B0604020202020204"/>
              </a:rPr>
              <a:t>DNA repository</a:t>
            </a:r>
          </a:p>
          <a:p>
            <a:pPr marL="688975" lvl="1" indent="-282575" fontAlgn="auto">
              <a:spcAft>
                <a:spcPts val="0"/>
              </a:spcAft>
              <a:buFontTx/>
              <a:buChar char="•"/>
              <a:defRPr/>
            </a:pPr>
            <a:r>
              <a:rPr lang="en-US" altLang="en-US" i="0" dirty="0">
                <a:latin typeface="Arial" panose="020B0604020202020204"/>
              </a:rPr>
              <a:t>Provision of healthcare to enemy POWs and other detainees</a:t>
            </a:r>
          </a:p>
          <a:p>
            <a:pPr marL="688975" lvl="1" indent="-282575" fontAlgn="auto">
              <a:spcAft>
                <a:spcPts val="0"/>
              </a:spcAft>
              <a:buFontTx/>
              <a:buChar char="•"/>
              <a:defRPr/>
            </a:pPr>
            <a:r>
              <a:rPr lang="en-US" altLang="en-US" i="0" dirty="0">
                <a:latin typeface="Arial" panose="020B0604020202020204"/>
              </a:rPr>
              <a:t>Education records maintained by DoDs schools</a:t>
            </a:r>
          </a:p>
          <a:p>
            <a:pPr marL="688975" lvl="1" indent="-282575" fontAlgn="auto">
              <a:spcAft>
                <a:spcPts val="0"/>
              </a:spcAft>
              <a:buFontTx/>
              <a:buChar char="•"/>
              <a:defRPr/>
            </a:pPr>
            <a:r>
              <a:rPr lang="en-US" altLang="en-US" i="0" dirty="0">
                <a:latin typeface="Arial" panose="020B0604020202020204"/>
              </a:rPr>
              <a:t>Records maintained by DoD day care centers</a:t>
            </a:r>
          </a:p>
          <a:p>
            <a:pPr marL="688975" lvl="1" indent="-282575" fontAlgn="auto">
              <a:spcAft>
                <a:spcPts val="0"/>
              </a:spcAft>
              <a:buFontTx/>
              <a:buChar char="•"/>
              <a:defRPr/>
            </a:pPr>
            <a:r>
              <a:rPr lang="en-US" altLang="en-US" i="0" dirty="0">
                <a:latin typeface="Arial" panose="020B0604020202020204"/>
              </a:rPr>
              <a:t>Military Entrance Processing Stations </a:t>
            </a:r>
          </a:p>
          <a:p>
            <a:pPr marL="688975" lvl="1" indent="-282575" fontAlgn="auto">
              <a:spcAft>
                <a:spcPts val="0"/>
              </a:spcAft>
              <a:buFontTx/>
              <a:buChar char="•"/>
              <a:defRPr/>
            </a:pPr>
            <a:r>
              <a:rPr lang="en-US" altLang="en-US" i="0" dirty="0">
                <a:latin typeface="Arial" panose="020B0604020202020204"/>
              </a:rPr>
              <a:t>Reserve component medical activities outside the MTF</a:t>
            </a:r>
          </a:p>
        </p:txBody>
      </p:sp>
    </p:spTree>
    <p:extLst>
      <p:ext uri="{BB962C8B-B14F-4D97-AF65-F5344CB8AC3E}">
        <p14:creationId xmlns:p14="http://schemas.microsoft.com/office/powerpoint/2010/main" val="2796865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7</a:t>
            </a:fld>
            <a:endParaRPr lang="en-US" i="0" dirty="0">
              <a:solidFill>
                <a:prstClr val="black">
                  <a:tint val="75000"/>
                </a:prstClr>
              </a:solidFill>
              <a:latin typeface=" Arial"/>
            </a:endParaRPr>
          </a:p>
        </p:txBody>
      </p:sp>
      <p:sp>
        <p:nvSpPr>
          <p:cNvPr id="6" name="Rectangle 2">
            <a:extLst>
              <a:ext uri="{FF2B5EF4-FFF2-40B4-BE49-F238E27FC236}">
                <a16:creationId xmlns:a16="http://schemas.microsoft.com/office/drawing/2014/main" id="{EA8A83B8-6F11-485F-8DAD-B8E019194945}"/>
              </a:ext>
            </a:extLst>
          </p:cNvPr>
          <p:cNvSpPr txBox="1">
            <a:spLocks noChangeArrowheads="1"/>
          </p:cNvSpPr>
          <p:nvPr/>
        </p:nvSpPr>
        <p:spPr bwMode="auto">
          <a:xfrm>
            <a:off x="1981200" y="533400"/>
            <a:ext cx="8229600" cy="62459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sp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General Prohibition</a:t>
            </a:r>
          </a:p>
        </p:txBody>
      </p:sp>
      <p:sp>
        <p:nvSpPr>
          <p:cNvPr id="8" name="Rectangle 3">
            <a:extLst>
              <a:ext uri="{FF2B5EF4-FFF2-40B4-BE49-F238E27FC236}">
                <a16:creationId xmlns:a16="http://schemas.microsoft.com/office/drawing/2014/main" id="{A80275EB-7026-416A-8664-1C26611B34B9}"/>
              </a:ext>
            </a:extLst>
          </p:cNvPr>
          <p:cNvSpPr txBox="1">
            <a:spLocks noChangeArrowheads="1"/>
          </p:cNvSpPr>
          <p:nvPr/>
        </p:nvSpPr>
        <p:spPr bwMode="auto">
          <a:xfrm>
            <a:off x="1752600" y="2018344"/>
            <a:ext cx="86868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auto">
              <a:spcAft>
                <a:spcPts val="0"/>
              </a:spcAft>
              <a:defRPr/>
            </a:pPr>
            <a:r>
              <a:rPr lang="en-US" altLang="en-US" sz="2800" b="1" i="0" dirty="0">
                <a:latin typeface="Arial" panose="020B0604020202020204"/>
              </a:rPr>
              <a:t>PHI shall not be used or disclosed UNLESS patient provides an authorization </a:t>
            </a:r>
            <a:r>
              <a:rPr lang="en-US" altLang="en-US" sz="2800" b="1" i="0">
                <a:latin typeface="Arial" panose="020B0604020202020204"/>
              </a:rPr>
              <a:t>OR under specifically </a:t>
            </a:r>
            <a:r>
              <a:rPr lang="en-US" altLang="en-US" sz="2800" b="1" i="0" dirty="0">
                <a:latin typeface="Arial" panose="020B0604020202020204"/>
              </a:rPr>
              <a:t>permitted purposes.</a:t>
            </a:r>
          </a:p>
          <a:p>
            <a:pPr marL="285750" indent="-285750" fontAlgn="auto">
              <a:spcAft>
                <a:spcPts val="0"/>
              </a:spcAft>
              <a:defRPr/>
            </a:pPr>
            <a:r>
              <a:rPr lang="en-US" altLang="en-US" sz="2800" i="0" dirty="0">
                <a:latin typeface="Arial" panose="020B0604020202020204"/>
              </a:rPr>
              <a:t>Standard Uses and Disclosures of PHI:</a:t>
            </a:r>
          </a:p>
          <a:p>
            <a:pPr marL="688975" lvl="1" indent="-282575" fontAlgn="auto">
              <a:spcAft>
                <a:spcPts val="0"/>
              </a:spcAft>
              <a:defRPr/>
            </a:pPr>
            <a:r>
              <a:rPr lang="en-US" altLang="en-US" i="0" dirty="0">
                <a:latin typeface="Arial" panose="020B0604020202020204"/>
              </a:rPr>
              <a:t>To the individual</a:t>
            </a:r>
          </a:p>
          <a:p>
            <a:pPr marL="688975" lvl="1" indent="-282575" fontAlgn="auto">
              <a:spcAft>
                <a:spcPts val="0"/>
              </a:spcAft>
              <a:defRPr/>
            </a:pPr>
            <a:r>
              <a:rPr lang="en-US" altLang="en-US" i="0" dirty="0">
                <a:latin typeface="Arial" panose="020B0604020202020204"/>
              </a:rPr>
              <a:t>For treatment, payment, or health care operations (TPO)</a:t>
            </a:r>
          </a:p>
          <a:p>
            <a:pPr marL="688975" lvl="1" indent="-282575" fontAlgn="auto">
              <a:spcAft>
                <a:spcPts val="0"/>
              </a:spcAft>
              <a:defRPr/>
            </a:pPr>
            <a:r>
              <a:rPr lang="en-US" altLang="en-US" i="0" dirty="0">
                <a:latin typeface="Arial" panose="020B0604020202020204"/>
              </a:rPr>
              <a:t>Pursuant to an authorization</a:t>
            </a:r>
          </a:p>
          <a:p>
            <a:pPr marL="688975" lvl="1" indent="-282575" fontAlgn="auto">
              <a:spcAft>
                <a:spcPts val="0"/>
              </a:spcAft>
              <a:defRPr/>
            </a:pPr>
            <a:r>
              <a:rPr lang="en-US" altLang="en-US" i="0" dirty="0">
                <a:latin typeface="Arial" panose="020B0604020202020204"/>
              </a:rPr>
              <a:t>As specifically permitted by the HIPAA Privacy Rule</a:t>
            </a:r>
          </a:p>
          <a:p>
            <a:pPr marL="688975" lvl="1" indent="-282575" fontAlgn="auto">
              <a:spcAft>
                <a:spcPts val="0"/>
              </a:spcAft>
              <a:buNone/>
              <a:defRPr/>
            </a:pPr>
            <a:endParaRPr lang="en-US" altLang="en-US" sz="2000" i="0" dirty="0">
              <a:solidFill>
                <a:srgbClr val="151C77"/>
              </a:solidFill>
              <a:latin typeface="Arial" panose="020B0604020202020204"/>
            </a:endParaRPr>
          </a:p>
          <a:p>
            <a:pPr marL="285750" indent="-285750" fontAlgn="auto">
              <a:spcAft>
                <a:spcPts val="0"/>
              </a:spcAft>
              <a:defRPr/>
            </a:pPr>
            <a:endParaRPr lang="en-US" altLang="en-US" i="0" dirty="0">
              <a:solidFill>
                <a:srgbClr val="151C77"/>
              </a:solidFill>
              <a:latin typeface="Arial" panose="020B0604020202020204"/>
            </a:endParaRPr>
          </a:p>
        </p:txBody>
      </p:sp>
    </p:spTree>
    <p:extLst>
      <p:ext uri="{BB962C8B-B14F-4D97-AF65-F5344CB8AC3E}">
        <p14:creationId xmlns:p14="http://schemas.microsoft.com/office/powerpoint/2010/main" val="222639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8</a:t>
            </a:fld>
            <a:endParaRPr lang="en-US" i="0" dirty="0">
              <a:solidFill>
                <a:prstClr val="black">
                  <a:tint val="75000"/>
                </a:prstClr>
              </a:solidFill>
              <a:latin typeface=" Arial"/>
            </a:endParaRPr>
          </a:p>
        </p:txBody>
      </p:sp>
      <p:sp>
        <p:nvSpPr>
          <p:cNvPr id="5" name="Rectangle 2">
            <a:extLst>
              <a:ext uri="{FF2B5EF4-FFF2-40B4-BE49-F238E27FC236}">
                <a16:creationId xmlns:a16="http://schemas.microsoft.com/office/drawing/2014/main" id="{9CE06687-FBBC-402F-BB5C-BE161E076CB7}"/>
              </a:ext>
            </a:extLst>
          </p:cNvPr>
          <p:cNvSpPr txBox="1">
            <a:spLocks noChangeArrowheads="1"/>
          </p:cNvSpPr>
          <p:nvPr/>
        </p:nvSpPr>
        <p:spPr bwMode="auto">
          <a:xfrm>
            <a:off x="1981200" y="516355"/>
            <a:ext cx="8229600" cy="70284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Minimum Necessary</a:t>
            </a:r>
          </a:p>
        </p:txBody>
      </p:sp>
      <p:sp>
        <p:nvSpPr>
          <p:cNvPr id="6" name="Rectangle 3">
            <a:extLst>
              <a:ext uri="{FF2B5EF4-FFF2-40B4-BE49-F238E27FC236}">
                <a16:creationId xmlns:a16="http://schemas.microsoft.com/office/drawing/2014/main" id="{928A7BC5-97EA-4609-B7AE-C167C6E5019E}"/>
              </a:ext>
            </a:extLst>
          </p:cNvPr>
          <p:cNvSpPr txBox="1">
            <a:spLocks noChangeArrowheads="1"/>
          </p:cNvSpPr>
          <p:nvPr/>
        </p:nvSpPr>
        <p:spPr bwMode="auto">
          <a:xfrm>
            <a:off x="1676400" y="1963486"/>
            <a:ext cx="8991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en-US" altLang="en-US" i="0" dirty="0">
                <a:latin typeface="Arial" panose="020B0604020202020204"/>
                <a:cs typeface="Times New Roman" panose="02020603050405020304" pitchFamily="18" charset="0"/>
              </a:rPr>
              <a:t>The HIPAA Privacy Rule requires covered entities to take reasonable steps to limit the use or disclosure of, and requests for, PHI to the </a:t>
            </a:r>
            <a:r>
              <a:rPr lang="en-US" altLang="en-US" b="1" i="0" u="sng" dirty="0">
                <a:latin typeface="Arial" panose="020B0604020202020204"/>
                <a:cs typeface="Times New Roman" panose="02020603050405020304" pitchFamily="18" charset="0"/>
              </a:rPr>
              <a:t>minimum necessary to accomplish the intended purpose</a:t>
            </a:r>
            <a:r>
              <a:rPr lang="en-US" altLang="en-US" i="0" dirty="0">
                <a:latin typeface="Arial" panose="020B0604020202020204"/>
                <a:cs typeface="Times New Roman" panose="02020603050405020304" pitchFamily="18" charset="0"/>
              </a:rPr>
              <a:t>.</a:t>
            </a:r>
            <a:endParaRPr lang="en-US" altLang="en-US" i="0" dirty="0">
              <a:latin typeface="Arial" panose="020B0604020202020204"/>
            </a:endParaRPr>
          </a:p>
          <a:p>
            <a:pPr fontAlgn="auto">
              <a:spcAft>
                <a:spcPts val="0"/>
              </a:spcAft>
              <a:defRPr/>
            </a:pPr>
            <a:r>
              <a:rPr lang="en-US" altLang="en-US" i="0" dirty="0">
                <a:latin typeface="Arial" panose="020B0604020202020204"/>
              </a:rPr>
              <a:t>The Minimum Necessary rule does </a:t>
            </a:r>
            <a:r>
              <a:rPr lang="en-US" altLang="en-US" b="1" i="0" u="sng" dirty="0">
                <a:latin typeface="Arial" panose="020B0604020202020204"/>
              </a:rPr>
              <a:t>not</a:t>
            </a:r>
            <a:r>
              <a:rPr lang="en-US" altLang="en-US" i="0" dirty="0">
                <a:latin typeface="Arial" panose="020B0604020202020204"/>
              </a:rPr>
              <a:t> apply to the following:</a:t>
            </a:r>
          </a:p>
          <a:p>
            <a:pPr lvl="1" fontAlgn="auto">
              <a:spcAft>
                <a:spcPts val="0"/>
              </a:spcAft>
              <a:defRPr/>
            </a:pPr>
            <a:r>
              <a:rPr lang="en-US" altLang="en-US" sz="2200" i="0" dirty="0">
                <a:latin typeface="Arial" panose="020B0604020202020204"/>
                <a:cs typeface="Times New Roman" panose="02020603050405020304" pitchFamily="18" charset="0"/>
              </a:rPr>
              <a:t>Disclosures to or requests by a health care provider for </a:t>
            </a:r>
            <a:r>
              <a:rPr lang="en-US" altLang="en-US" sz="2200" i="0" u="sng" dirty="0">
                <a:latin typeface="Arial" panose="020B0604020202020204"/>
                <a:cs typeface="Times New Roman" panose="02020603050405020304" pitchFamily="18" charset="0"/>
              </a:rPr>
              <a:t>treatment, payment, or healthcare operations</a:t>
            </a:r>
            <a:r>
              <a:rPr lang="en-US" altLang="en-US" sz="2200" i="0" dirty="0">
                <a:latin typeface="Arial" panose="020B0604020202020204"/>
                <a:cs typeface="Times New Roman" panose="02020603050405020304" pitchFamily="18" charset="0"/>
              </a:rPr>
              <a:t> purposes</a:t>
            </a:r>
            <a:r>
              <a:rPr lang="en-US" altLang="en-US" sz="2200" i="0" dirty="0">
                <a:latin typeface="Arial" panose="020B0604020202020204"/>
              </a:rPr>
              <a:t> </a:t>
            </a:r>
          </a:p>
          <a:p>
            <a:pPr lvl="1" fontAlgn="auto">
              <a:spcAft>
                <a:spcPts val="0"/>
              </a:spcAft>
              <a:defRPr/>
            </a:pPr>
            <a:r>
              <a:rPr lang="en-US" altLang="en-US" sz="2200" i="0" dirty="0">
                <a:latin typeface="Arial" panose="020B0604020202020204"/>
                <a:cs typeface="Times New Roman" panose="02020603050405020304" pitchFamily="18" charset="0"/>
              </a:rPr>
              <a:t>Disclosures to the individual who is the subject of the information</a:t>
            </a:r>
            <a:r>
              <a:rPr lang="en-US" altLang="en-US" sz="2200" i="0" dirty="0">
                <a:latin typeface="Arial" panose="020B0604020202020204"/>
              </a:rPr>
              <a:t> </a:t>
            </a:r>
          </a:p>
          <a:p>
            <a:pPr lvl="1" fontAlgn="auto">
              <a:spcAft>
                <a:spcPts val="0"/>
              </a:spcAft>
              <a:defRPr/>
            </a:pPr>
            <a:r>
              <a:rPr lang="en-US" altLang="en-US" sz="2200" i="0" dirty="0">
                <a:latin typeface="Arial" panose="020B0604020202020204"/>
                <a:cs typeface="Times New Roman" panose="02020603050405020304" pitchFamily="18" charset="0"/>
              </a:rPr>
              <a:t>Uses or disclosures made pursuant to an individual’s authorization</a:t>
            </a:r>
            <a:endParaRPr lang="en-US" altLang="en-US" sz="2200" i="0" dirty="0">
              <a:latin typeface="Arial" panose="020B0604020202020204"/>
            </a:endParaRPr>
          </a:p>
          <a:p>
            <a:pPr lvl="1" fontAlgn="auto">
              <a:spcAft>
                <a:spcPts val="0"/>
              </a:spcAft>
              <a:defRPr/>
            </a:pPr>
            <a:r>
              <a:rPr lang="en-US" altLang="en-US" sz="2200" i="0" dirty="0">
                <a:latin typeface="Arial" panose="020B0604020202020204"/>
                <a:cs typeface="Times New Roman" panose="02020603050405020304" pitchFamily="18" charset="0"/>
              </a:rPr>
              <a:t>Uses or disclosures that are required by other laws</a:t>
            </a:r>
          </a:p>
        </p:txBody>
      </p:sp>
    </p:spTree>
    <p:extLst>
      <p:ext uri="{BB962C8B-B14F-4D97-AF65-F5344CB8AC3E}">
        <p14:creationId xmlns:p14="http://schemas.microsoft.com/office/powerpoint/2010/main" val="249907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210800" y="6340476"/>
            <a:ext cx="457200" cy="365125"/>
          </a:xfrm>
          <a:prstGeom prst="rect">
            <a:avLst/>
          </a:prstGeom>
        </p:spPr>
        <p:txBody>
          <a:bodyPr/>
          <a:lstStyle/>
          <a:p>
            <a:pPr algn="r" fontAlgn="auto">
              <a:lnSpc>
                <a:spcPct val="100000"/>
              </a:lnSpc>
              <a:spcBef>
                <a:spcPts val="0"/>
              </a:spcBef>
              <a:spcAft>
                <a:spcPts val="0"/>
              </a:spcAft>
              <a:buNone/>
              <a:defRPr/>
            </a:pPr>
            <a:fld id="{0CA5A7A3-4F0E-40F6-B762-78FFBF9EAB94}" type="slidenum">
              <a:rPr lang="en-US" i="0">
                <a:solidFill>
                  <a:prstClr val="black">
                    <a:tint val="75000"/>
                  </a:prstClr>
                </a:solidFill>
                <a:latin typeface=" Arial"/>
              </a:rPr>
              <a:pPr algn="r" fontAlgn="auto">
                <a:lnSpc>
                  <a:spcPct val="100000"/>
                </a:lnSpc>
                <a:spcBef>
                  <a:spcPts val="0"/>
                </a:spcBef>
                <a:spcAft>
                  <a:spcPts val="0"/>
                </a:spcAft>
                <a:buNone/>
                <a:defRPr/>
              </a:pPr>
              <a:t>9</a:t>
            </a:fld>
            <a:endParaRPr lang="en-US" i="0" dirty="0">
              <a:solidFill>
                <a:prstClr val="black">
                  <a:tint val="75000"/>
                </a:prstClr>
              </a:solidFill>
              <a:latin typeface=" Arial"/>
            </a:endParaRPr>
          </a:p>
        </p:txBody>
      </p:sp>
      <p:sp>
        <p:nvSpPr>
          <p:cNvPr id="5" name="Rectangle 2">
            <a:extLst>
              <a:ext uri="{FF2B5EF4-FFF2-40B4-BE49-F238E27FC236}">
                <a16:creationId xmlns:a16="http://schemas.microsoft.com/office/drawing/2014/main" id="{66B86EAF-33BB-47AF-97B7-5321DC3FC079}"/>
              </a:ext>
            </a:extLst>
          </p:cNvPr>
          <p:cNvSpPr txBox="1">
            <a:spLocks noChangeArrowheads="1"/>
          </p:cNvSpPr>
          <p:nvPr/>
        </p:nvSpPr>
        <p:spPr bwMode="auto">
          <a:xfrm>
            <a:off x="2209007" y="304800"/>
            <a:ext cx="7773987" cy="793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ctr">
              <a:defRPr lang="en-US" sz="4000" b="1" dirty="0">
                <a:solidFill>
                  <a:schemeClr val="tx1"/>
                </a:solidFill>
                <a:latin typeface="Arial" panose="020B0604020202020204" pitchFamily="34" charset="0"/>
                <a:ea typeface="+mj-ea"/>
                <a:cs typeface="Arial" panose="020B0604020202020204" pitchFamily="34" charset="0"/>
              </a:defRPr>
            </a:lvl1pPr>
          </a:lstStyle>
          <a:p>
            <a:pPr>
              <a:buNone/>
            </a:pPr>
            <a:r>
              <a:rPr lang="en-US" altLang="en-US" kern="0" dirty="0">
                <a:solidFill>
                  <a:schemeClr val="bg2"/>
                </a:solidFill>
              </a:rPr>
              <a:t>Specifically Permitted Disclosures</a:t>
            </a:r>
          </a:p>
        </p:txBody>
      </p:sp>
      <p:sp>
        <p:nvSpPr>
          <p:cNvPr id="6" name="Text Box 5">
            <a:extLst>
              <a:ext uri="{FF2B5EF4-FFF2-40B4-BE49-F238E27FC236}">
                <a16:creationId xmlns:a16="http://schemas.microsoft.com/office/drawing/2014/main" id="{2E2C3B63-218A-43E2-B345-07F6418E2174}"/>
              </a:ext>
            </a:extLst>
          </p:cNvPr>
          <p:cNvSpPr txBox="1">
            <a:spLocks noChangeArrowheads="1"/>
          </p:cNvSpPr>
          <p:nvPr/>
        </p:nvSpPr>
        <p:spPr bwMode="auto">
          <a:xfrm>
            <a:off x="914400" y="1971151"/>
            <a:ext cx="10439400" cy="873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square" lIns="91430" tIns="45715" rIns="91430" bIns="45715">
            <a:spAutoFit/>
          </a:bodyPr>
          <a:lstStyle>
            <a:lvl1pPr defTabSz="912813">
              <a:defRPr>
                <a:solidFill>
                  <a:schemeClr val="tx1"/>
                </a:solidFill>
                <a:latin typeface="Arial" panose="020B0604020202020204" pitchFamily="34" charset="0"/>
              </a:defRPr>
            </a:lvl1pPr>
            <a:lvl2pPr marL="742950" indent="-285750" defTabSz="912813">
              <a:defRPr>
                <a:solidFill>
                  <a:schemeClr val="tx1"/>
                </a:solidFill>
                <a:latin typeface="Arial" panose="020B0604020202020204" pitchFamily="34" charset="0"/>
              </a:defRPr>
            </a:lvl2pPr>
            <a:lvl3pPr marL="1143000" indent="-228600" defTabSz="912813">
              <a:defRPr>
                <a:solidFill>
                  <a:schemeClr val="tx1"/>
                </a:solidFill>
                <a:latin typeface="Arial" panose="020B0604020202020204" pitchFamily="34" charset="0"/>
              </a:defRPr>
            </a:lvl3pPr>
            <a:lvl4pPr marL="1600200" indent="-228600" defTabSz="912813">
              <a:defRPr>
                <a:solidFill>
                  <a:schemeClr val="tx1"/>
                </a:solidFill>
                <a:latin typeface="Arial" panose="020B0604020202020204" pitchFamily="34" charset="0"/>
              </a:defRPr>
            </a:lvl4pPr>
            <a:lvl5pPr marL="2057400" indent="-228600" defTabSz="912813">
              <a:defRPr>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defRPr>
            </a:lvl9pPr>
          </a:lstStyle>
          <a:p>
            <a:pPr>
              <a:buNone/>
            </a:pPr>
            <a:r>
              <a:rPr lang="en-US" altLang="en-US" sz="2400" b="1"/>
              <a:t>For </a:t>
            </a:r>
            <a:r>
              <a:rPr lang="en-US" altLang="en-US" sz="2400" b="1" dirty="0"/>
              <a:t>the permitted uses and disclosures listed below, a patient’s opportunity to agree or object is </a:t>
            </a:r>
            <a:r>
              <a:rPr lang="en-US" altLang="en-US" sz="2400" b="1" u="sng" dirty="0"/>
              <a:t>not required</a:t>
            </a:r>
            <a:r>
              <a:rPr lang="en-US" altLang="en-US" sz="2400" b="1" dirty="0"/>
              <a:t>:</a:t>
            </a:r>
          </a:p>
        </p:txBody>
      </p:sp>
      <p:sp>
        <p:nvSpPr>
          <p:cNvPr id="8" name="Rectangle 3">
            <a:extLst>
              <a:ext uri="{FF2B5EF4-FFF2-40B4-BE49-F238E27FC236}">
                <a16:creationId xmlns:a16="http://schemas.microsoft.com/office/drawing/2014/main" id="{7A2616ED-B0CB-448D-85E5-C3141A6AB5D0}"/>
              </a:ext>
            </a:extLst>
          </p:cNvPr>
          <p:cNvSpPr txBox="1">
            <a:spLocks noChangeArrowheads="1"/>
          </p:cNvSpPr>
          <p:nvPr/>
        </p:nvSpPr>
        <p:spPr bwMode="auto">
          <a:xfrm>
            <a:off x="2106612" y="3056644"/>
            <a:ext cx="3989388" cy="3392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en-US" altLang="en-US" i="0" dirty="0">
                <a:latin typeface="Arial" panose="020B0604020202020204"/>
              </a:rPr>
              <a:t>As required by law</a:t>
            </a:r>
          </a:p>
          <a:p>
            <a:pPr fontAlgn="auto">
              <a:spcAft>
                <a:spcPts val="0"/>
              </a:spcAft>
              <a:defRPr/>
            </a:pPr>
            <a:r>
              <a:rPr lang="en-US" altLang="en-US" i="0" dirty="0">
                <a:latin typeface="Arial" panose="020B0604020202020204"/>
              </a:rPr>
              <a:t>Avert serious threats to health or safety</a:t>
            </a:r>
          </a:p>
          <a:p>
            <a:pPr fontAlgn="auto">
              <a:spcAft>
                <a:spcPts val="0"/>
              </a:spcAft>
              <a:defRPr/>
            </a:pPr>
            <a:r>
              <a:rPr lang="en-US" altLang="en-US" i="0" dirty="0">
                <a:latin typeface="Arial" panose="020B0604020202020204"/>
              </a:rPr>
              <a:t>Specialized government functions</a:t>
            </a:r>
          </a:p>
          <a:p>
            <a:pPr fontAlgn="auto">
              <a:spcAft>
                <a:spcPts val="0"/>
              </a:spcAft>
              <a:defRPr/>
            </a:pPr>
            <a:r>
              <a:rPr lang="en-US" altLang="en-US" i="0" dirty="0">
                <a:latin typeface="Arial" panose="020B0604020202020204"/>
              </a:rPr>
              <a:t>Judicial and administrative proceedings</a:t>
            </a:r>
          </a:p>
          <a:p>
            <a:pPr fontAlgn="auto">
              <a:spcAft>
                <a:spcPts val="0"/>
              </a:spcAft>
              <a:defRPr/>
            </a:pPr>
            <a:r>
              <a:rPr lang="en-US" altLang="en-US" i="0" dirty="0">
                <a:latin typeface="Arial" panose="020B0604020202020204"/>
              </a:rPr>
              <a:t>Law enforcement purposes</a:t>
            </a:r>
          </a:p>
          <a:p>
            <a:pPr fontAlgn="auto">
              <a:spcAft>
                <a:spcPts val="0"/>
              </a:spcAft>
              <a:defRPr/>
            </a:pPr>
            <a:endParaRPr lang="en-US" altLang="en-US" sz="2000" i="0" dirty="0">
              <a:solidFill>
                <a:sysClr val="windowText" lastClr="000000"/>
              </a:solidFill>
              <a:latin typeface="Arial" panose="020B0604020202020204"/>
            </a:endParaRPr>
          </a:p>
        </p:txBody>
      </p:sp>
      <p:sp>
        <p:nvSpPr>
          <p:cNvPr id="10" name="Rectangle 4">
            <a:extLst>
              <a:ext uri="{FF2B5EF4-FFF2-40B4-BE49-F238E27FC236}">
                <a16:creationId xmlns:a16="http://schemas.microsoft.com/office/drawing/2014/main" id="{33127D7D-CD14-4FF3-A05F-0A36CAA2F9F0}"/>
              </a:ext>
            </a:extLst>
          </p:cNvPr>
          <p:cNvSpPr txBox="1">
            <a:spLocks noChangeArrowheads="1"/>
          </p:cNvSpPr>
          <p:nvPr/>
        </p:nvSpPr>
        <p:spPr bwMode="auto">
          <a:xfrm>
            <a:off x="5993606" y="2968625"/>
            <a:ext cx="3989388" cy="3889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en-US" altLang="en-US" i="0" dirty="0">
                <a:latin typeface="Arial" panose="020B0604020202020204"/>
              </a:rPr>
              <a:t>Victims of abuse, neglect or domestic violence</a:t>
            </a:r>
          </a:p>
          <a:p>
            <a:pPr fontAlgn="auto">
              <a:spcAft>
                <a:spcPts val="0"/>
              </a:spcAft>
              <a:defRPr/>
            </a:pPr>
            <a:r>
              <a:rPr lang="en-US" altLang="en-US" i="0" dirty="0">
                <a:latin typeface="Arial" panose="020B0604020202020204"/>
              </a:rPr>
              <a:t>Health oversight activities</a:t>
            </a:r>
          </a:p>
          <a:p>
            <a:pPr fontAlgn="auto">
              <a:spcAft>
                <a:spcPts val="0"/>
              </a:spcAft>
              <a:defRPr/>
            </a:pPr>
            <a:r>
              <a:rPr lang="en-US" altLang="en-US" i="0" dirty="0">
                <a:latin typeface="Arial" panose="020B0604020202020204"/>
              </a:rPr>
              <a:t>Workers’ compensation</a:t>
            </a:r>
          </a:p>
          <a:p>
            <a:pPr fontAlgn="auto">
              <a:spcAft>
                <a:spcPts val="0"/>
              </a:spcAft>
              <a:defRPr/>
            </a:pPr>
            <a:r>
              <a:rPr lang="en-US" altLang="en-US" i="0" dirty="0">
                <a:latin typeface="Arial" panose="020B0604020202020204"/>
              </a:rPr>
              <a:t>Research (minimal risk)</a:t>
            </a:r>
          </a:p>
          <a:p>
            <a:pPr fontAlgn="auto">
              <a:spcAft>
                <a:spcPts val="0"/>
              </a:spcAft>
              <a:defRPr/>
            </a:pPr>
            <a:r>
              <a:rPr lang="en-US" altLang="en-US" i="0" dirty="0">
                <a:latin typeface="Arial" panose="020B0604020202020204"/>
              </a:rPr>
              <a:t>Public health activities</a:t>
            </a:r>
          </a:p>
          <a:p>
            <a:pPr fontAlgn="auto">
              <a:spcAft>
                <a:spcPts val="0"/>
              </a:spcAft>
              <a:defRPr/>
            </a:pPr>
            <a:r>
              <a:rPr lang="en-US" altLang="en-US" i="0" dirty="0">
                <a:latin typeface="Arial" panose="020B0604020202020204"/>
              </a:rPr>
              <a:t>About decedents</a:t>
            </a:r>
          </a:p>
          <a:p>
            <a:pPr fontAlgn="auto">
              <a:spcAft>
                <a:spcPts val="0"/>
              </a:spcAft>
              <a:defRPr/>
            </a:pPr>
            <a:r>
              <a:rPr lang="en-US" altLang="en-US" i="0" dirty="0">
                <a:latin typeface="Arial" panose="020B0604020202020204"/>
              </a:rPr>
              <a:t>Cadaver organ, eye or tissue donation purposes</a:t>
            </a:r>
          </a:p>
          <a:p>
            <a:pPr lvl="1" fontAlgn="auto">
              <a:spcAft>
                <a:spcPts val="0"/>
              </a:spcAft>
              <a:defRPr/>
            </a:pPr>
            <a:endParaRPr lang="en-US" altLang="en-US" sz="1900" i="0" dirty="0">
              <a:latin typeface="Arial" panose="020B0604020202020204"/>
            </a:endParaRPr>
          </a:p>
          <a:p>
            <a:pPr fontAlgn="auto">
              <a:spcAft>
                <a:spcPts val="0"/>
              </a:spcAft>
              <a:defRPr/>
            </a:pPr>
            <a:endParaRPr lang="en-US" altLang="en-US" sz="2100" i="0" dirty="0">
              <a:solidFill>
                <a:sysClr val="windowText" lastClr="000000"/>
              </a:solidFill>
              <a:latin typeface="Arial" panose="020B0604020202020204"/>
            </a:endParaRPr>
          </a:p>
        </p:txBody>
      </p:sp>
    </p:spTree>
    <p:extLst>
      <p:ext uri="{BB962C8B-B14F-4D97-AF65-F5344CB8AC3E}">
        <p14:creationId xmlns:p14="http://schemas.microsoft.com/office/powerpoint/2010/main" val="260750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8"/>
  <p:tag name="MMPROD_UIDATA" val="&lt;database version=&quot;7.0&quot;&gt;&lt;object type=&quot;1&quot; unique_id=&quot;10001&quot;&gt;&lt;object type=&quot;8&quot; unique_id=&quot;12356&quot;&gt;&lt;/object&gt;&lt;object type=&quot;2&quot; unique_id=&quot;12357&quot;&gt;&lt;object type=&quot;3&quot; unique_id=&quot;12358&quot;&gt;&lt;property id=&quot;20148&quot; value=&quot;5&quot;/&gt;&lt;property id=&quot;20300&quot; value=&quot;Slide 1 - &amp;quot;Military Justice&amp;#x0D;&amp;#x0A;&amp;quot;&quot;/&gt;&lt;property id=&quot;20307&quot; value=&quot;458&quot;/&gt;&lt;/object&gt;&lt;object type=&quot;3&quot; unique_id=&quot;12359&quot;&gt;&lt;property id=&quot;20148&quot; value=&quot;5&quot;/&gt;&lt;property id=&quot;20300&quot; value=&quot;Slide 2 - &amp;quot;AGENDA&amp;quot;&quot;/&gt;&lt;property id=&quot;20307&quot; value=&quot;373&quot;/&gt;&lt;/object&gt;&lt;object type=&quot;3&quot; unique_id=&quot;12360&quot;&gt;&lt;property id=&quot;20148&quot; value=&quot;5&quot;/&gt;&lt;property id=&quot;20300&quot; value=&quot;Slide 3 - &amp;quot;     Why do we have a Military Justice system?&amp;quot;&quot;/&gt;&lt;property id=&quot;20307&quot; value=&quot;374&quot;/&gt;&lt;/object&gt;&lt;object type=&quot;3&quot; unique_id=&quot;12361&quot;&gt;&lt;property id=&quot;20148&quot; value=&quot;5&quot;/&gt;&lt;property id=&quot;20300&quot; value=&quot;Slide 4 - &amp;quot;Comparison of Military and Civilian Military Justice Systems&amp;quot;&quot;/&gt;&lt;property id=&quot;20307&quot; value=&quot;375&quot;/&gt;&lt;/object&gt;&lt;object type=&quot;3&quot; unique_id=&quot;12362&quot;&gt;&lt;property id=&quot;20148&quot; value=&quot;5&quot;/&gt;&lt;property id=&quot;20300&quot; value=&quot;Slide 5 - &amp;quot;Legal Sources of Military Justice&amp;quot;&quot;/&gt;&lt;property id=&quot;20307&quot; value=&quot;443&quot;/&gt;&lt;/object&gt;&lt;object type=&quot;3&quot; unique_id=&quot;12363&quot;&gt;&lt;property id=&quot;20148&quot; value=&quot;5&quot;/&gt;&lt;property id=&quot;20300&quot; value=&quot;Slide 6 - &amp;quot;UCMJ Jurisdiction&amp;quot;&quot;/&gt;&lt;property id=&quot;20307&quot; value=&quot;444&quot;/&gt;&lt;/object&gt;&lt;object type=&quot;3&quot; unique_id=&quot;12364&quot;&gt;&lt;property id=&quot;20148&quot; value=&quot;5&quot;/&gt;&lt;property id=&quot;20300&quot; value=&quot;Slide 7 - &amp;quot;Crimes under the UCMJ&amp;quot;&quot;/&gt;&lt;property id=&quot;20307&quot; value=&quot;445&quot;/&gt;&lt;/object&gt;&lt;object type=&quot;3&quot; unique_id=&quot;12365&quot;&gt;&lt;property id=&quot;20148&quot; value=&quot;5&quot;/&gt;&lt;property id=&quot;20300&quot; value=&quot;Slide 8 - &amp;quot;Suspect’s Rights&amp;quot;&quot;/&gt;&lt;property id=&quot;20307&quot; value=&quot;448&quot;/&gt;&lt;/object&gt;&lt;object type=&quot;3&quot; unique_id=&quot;12366&quot;&gt;&lt;property id=&quot;20148&quot; value=&quot;5&quot;/&gt;&lt;property id=&quot;20300&quot; value=&quot;Slide 9 - &amp;quot;Key Personnel in the Military Justice System&amp;quot;&quot;/&gt;&lt;property id=&quot;20307&quot; value=&quot;379&quot;/&gt;&lt;/object&gt;&lt;object type=&quot;3&quot; unique_id=&quot;12367&quot;&gt;&lt;property id=&quot;20148&quot; value=&quot;5&quot;/&gt;&lt;property id=&quot;20300&quot; value=&quot;Slide 10 - &amp;quot;Soldier’s Rights&amp;quot;&quot;/&gt;&lt;property id=&quot;20307&quot; value=&quot;380&quot;/&gt;&lt;/object&gt;&lt;object type=&quot;3&quot; unique_id=&quot;12368&quot;&gt;&lt;property id=&quot;20148&quot; value=&quot;5&quot;/&gt;&lt;property id=&quot;20300&quot; value=&quot;Slide 11 - &amp;quot;Commander’s Responsibilities&amp;quot;&quot;/&gt;&lt;property id=&quot;20307&quot; value=&quot;447&quot;/&gt;&lt;/object&gt;&lt;object type=&quot;3&quot; unique_id=&quot;12369&quot;&gt;&lt;property id=&quot;20148&quot; value=&quot;5&quot;/&gt;&lt;property id=&quot;20300&quot; value=&quot;Slide 12 - &amp;quot;Conducting Investigations&amp;quot;&quot;/&gt;&lt;property id=&quot;20307&quot; value=&quot;382&quot;/&gt;&lt;/object&gt;&lt;object type=&quot;3&quot; unique_id=&quot;12370&quot;&gt;&lt;property id=&quot;20148&quot; value=&quot;5&quot;/&gt;&lt;property id=&quot;20300&quot; value=&quot;Slide 13 - &amp;quot;Discovery of Incident&amp;#x0D;&amp;#x0A;&amp;quot;&quot;/&gt;&lt;property id=&quot;20307&quot; value=&quot;383&quot;/&gt;&lt;/object&gt;&lt;object type=&quot;3&quot; unique_id=&quot;12371&quot;&gt;&lt;property id=&quot;20148&quot; value=&quot;5&quot;/&gt;&lt;property id=&quot;20300&quot; value=&quot;Slide 14 - &amp;quot;Types of Investigations&amp;#x0D;&amp;#x0A;&amp;quot;&quot;/&gt;&lt;property id=&quot;20307&quot; value=&quot;384&quot;/&gt;&lt;/object&gt;&lt;object type=&quot;3&quot; unique_id=&quot;12378&quot;&gt;&lt;property id=&quot;20148&quot; value=&quot;5&quot;/&gt;&lt;property id=&quot;20300&quot; value=&quot;Slide 15 - &amp;quot;Search and Seizure &amp;quot;&quot;/&gt;&lt;property id=&quot;20307&quot; value=&quot;391&quot;/&gt;&lt;/object&gt;&lt;object type=&quot;3&quot; unique_id=&quot;12379&quot;&gt;&lt;property id=&quot;20148&quot; value=&quot;5&quot;/&gt;&lt;property id=&quot;20300&quot; value=&quot;Slide 16 - &amp;quot;4th Amendment Protections&amp;quot;&quot;/&gt;&lt;property id=&quot;20307&quot; value=&quot;392&quot;/&gt;&lt;/object&gt;&lt;object type=&quot;3&quot; unique_id=&quot;12380&quot;&gt;&lt;property id=&quot;20148&quot; value=&quot;5&quot;/&gt;&lt;property id=&quot;20300&quot; value=&quot;Slide 17 - &amp;quot;Authorizing a Search&amp;quot;&quot;/&gt;&lt;property id=&quot;20307&quot; value=&quot;393&quot;/&gt;&lt;/object&gt;&lt;object type=&quot;3&quot; unique_id=&quot;12381&quot;&gt;&lt;property id=&quot;20148&quot; value=&quot;5&quot;/&gt;&lt;property id=&quot;20300&quot; value=&quot;Slide 18 - &amp;quot;What is Probable Cause?&amp;#x0D;&amp;#x0A;&amp;quot;&quot;/&gt;&lt;property id=&quot;20307&quot; value=&quot;394&quot;/&gt;&lt;/object&gt;&lt;object type=&quot;3&quot; unique_id=&quot;12382&quot;&gt;&lt;property id=&quot;20148&quot; value=&quot;5&quot;/&gt;&lt;property id=&quot;20300&quot; value=&quot;Slide 19&quot;/&gt;&lt;property id=&quot;20307&quot; value=&quot;395&quot;/&gt;&lt;/object&gt;&lt;object type=&quot;3&quot; unique_id=&quot;12383&quot;&gt;&lt;property id=&quot;20148&quot; value=&quot;5&quot;/&gt;&lt;property id=&quot;20300&quot; value=&quot;Slide 20&quot;/&gt;&lt;property id=&quot;20307&quot; value=&quot;396&quot;/&gt;&lt;/object&gt;&lt;object type=&quot;3&quot; unique_id=&quot;12384&quot;&gt;&lt;property id=&quot;20148&quot; value=&quot;5&quot;/&gt;&lt;property id=&quot;20300&quot; value=&quot;Slide 21 - &amp;quot;&amp;#x0D;&amp;#x0A; Authorization Not Required&amp;#x0D;&amp;#x0A;Lawful Arrest&amp;quot;&quot;/&gt;&lt;property id=&quot;20307&quot; value=&quot;397&quot;/&gt;&lt;/object&gt;&lt;object type=&quot;3&quot; unique_id=&quot;12385&quot;&gt;&lt;property id=&quot;20148&quot; value=&quot;5&quot;/&gt;&lt;property id=&quot;20300&quot; value=&quot;Slide 22 - &amp;quot;Authorization Not Required &amp;#x0D;&amp;#x0A;Exigent Circumstances&amp;quot;&quot;/&gt;&lt;property id=&quot;20307&quot; value=&quot;398&quot;/&gt;&lt;/object&gt;&lt;object type=&quot;3&quot; unique_id=&quot;12386&quot;&gt;&lt;property id=&quot;20148&quot; value=&quot;5&quot;/&gt;&lt;property id=&quot;20300&quot; value=&quot;Slide 23 - &amp;quot;Authorization Not Required Administrative Searches &amp;#x0D;&amp;#x0A;&amp;quot;&quot;/&gt;&lt;property id=&quot;20307&quot; value=&quot;399&quot;/&gt;&lt;/object&gt;&lt;object type=&quot;3&quot; unique_id=&quot;12387&quot;&gt;&lt;property id=&quot;20148&quot; value=&quot;5&quot;/&gt;&lt;property id=&quot;20300&quot; value=&quot;Slide 24 - &amp;quot;Authorization Not Required &amp;#x0D;&amp;#x0A;Administrative Searches &amp;#x0D;&amp;#x0A;&amp;quot;&quot;/&gt;&lt;property id=&quot;20307&quot; value=&quot;400&quot;/&gt;&lt;/object&gt;&lt;object type=&quot;3&quot; unique_id=&quot;12388&quot;&gt;&lt;property id=&quot;20148&quot; value=&quot;5&quot;/&gt;&lt;property id=&quot;20300&quot; value=&quot;Slide 25 - &amp;quot;Handling Evidence&amp;quot;&quot;/&gt;&lt;property id=&quot;20307&quot; value=&quot;401&quot;/&gt;&lt;/object&gt;&lt;object type=&quot;3&quot; unique_id=&quot;12389&quot;&gt;&lt;property id=&quot;20148&quot; value=&quot;5&quot;/&gt;&lt;property id=&quot;20300&quot; value=&quot;Slide 26 - &amp;quot;Disposition of Offenses&amp;#x0D;&amp;#x0A;Command Considerations&amp;quot;&quot;/&gt;&lt;property id=&quot;20307&quot; value=&quot;402&quot;/&gt;&lt;/object&gt;&lt;object type=&quot;3&quot; unique_id=&quot;12390&quot;&gt;&lt;property id=&quot;20148&quot; value=&quot;5&quot;/&gt;&lt;property id=&quot;20300&quot; value=&quot;Slide 27 - &amp;quot;Disposition of Offenses &amp;#x0D;&amp;#x0A;Commander’s Options&amp;quot;&quot;/&gt;&lt;property id=&quot;20307&quot; value=&quot;403&quot;/&gt;&lt;/object&gt;&lt;object type=&quot;3&quot; unique_id=&quot;12391&quot;&gt;&lt;property id=&quot;20148&quot; value=&quot;5&quot;/&gt;&lt;property id=&quot;20300&quot; value=&quot;Slide 28 - &amp;quot;Administrative Actions&amp;quot;&quot;/&gt;&lt;property id=&quot;20307&quot; value=&quot;404&quot;/&gt;&lt;/object&gt;&lt;object type=&quot;3&quot; unique_id=&quot;12392&quot;&gt;&lt;property id=&quot;20148&quot; value=&quot;5&quot;/&gt;&lt;property id=&quot;20300&quot; value=&quot;Slide 29 - &amp;quot;Counseling Soldiers&amp;quot;&quot;/&gt;&lt;property id=&quot;20307&quot; value=&quot;405&quot;/&gt;&lt;/object&gt;&lt;object type=&quot;3&quot; unique_id=&quot;12393&quot;&gt;&lt;property id=&quot;20148&quot; value=&quot;5&quot;/&gt;&lt;property id=&quot;20300&quot; value=&quot;Slide 30 - &amp;quot;Counseling&amp;#x0D;&amp;#x0A;“Magic Phrase” or “Silver Bullet”&amp;quot;&quot;/&gt;&lt;property id=&quot;20307&quot; value=&quot;406&quot;/&gt;&lt;/object&gt;&lt;object type=&quot;3&quot; unique_id=&quot;12394&quot;&gt;&lt;property id=&quot;20148&quot; value=&quot;5&quot;/&gt;&lt;property id=&quot;20300&quot; value=&quot;Slide 31 - &amp;quot;Corrective Training&amp;quot;&quot;/&gt;&lt;property id=&quot;20307&quot; value=&quot;407&quot;/&gt;&lt;/object&gt;&lt;object type=&quot;3&quot; unique_id=&quot;12395&quot;&gt;&lt;property id=&quot;20148&quot; value=&quot;5&quot;/&gt;&lt;property id=&quot;20300&quot; value=&quot;Slide 32 - &amp;quot;The Administrative Reprimand&amp;#x0D;&amp;#x0A;(AR 600-37)&amp;quot;&quot;/&gt;&lt;property id=&quot;20307&quot; value=&quot;408&quot;/&gt;&lt;/object&gt;&lt;object type=&quot;3&quot; unique_id=&quot;12397&quot;&gt;&lt;property id=&quot;20148&quot; value=&quot;5&quot;/&gt;&lt;property id=&quot;20300&quot; value=&quot;Slide 35 - &amp;quot;Administrative Separations &amp;#x0D;&amp;#x0A;(AR 635-200)&amp;quot;&quot;/&gt;&lt;property id=&quot;20307&quot; value=&quot;410&quot;/&gt;&lt;/object&gt;&lt;object type=&quot;3&quot; unique_id=&quot;12398&quot;&gt;&lt;property id=&quot;20148&quot; value=&quot;5&quot;/&gt;&lt;property id=&quot;20300&quot; value=&quot;Slide 34 - &amp;quot;Administrative Separations &amp;#x0D;&amp;#x0A;(AR 635-200)&amp;quot;&quot;/&gt;&lt;property id=&quot;20307&quot; value=&quot;449&quot;/&gt;&lt;/object&gt;&lt;object type=&quot;3&quot; unique_id=&quot;12399&quot;&gt;&lt;property id=&quot;20148&quot; value=&quot;5&quot;/&gt;&lt;property id=&quot;20300&quot; value=&quot;Slide 36 - &amp;quot;Types of Involuntary Separations&amp;quot;&quot;/&gt;&lt;property id=&quot;20307&quot; value=&quot;411&quot;/&gt;&lt;/object&gt;&lt;object type=&quot;3&quot; unique_id=&quot;12400&quot;&gt;&lt;property id=&quot;20148&quot; value=&quot;5&quot;/&gt;&lt;property id=&quot;20300&quot; value=&quot;Slide 37 - &amp;quot;Types of Involuntary Separations&amp;quot;&quot;/&gt;&lt;property id=&quot;20307&quot; value=&quot;457&quot;/&gt;&lt;/object&gt;&lt;object type=&quot;3&quot; unique_id=&quot;12401&quot;&gt;&lt;property id=&quot;20148&quot; value=&quot;5&quot;/&gt;&lt;property id=&quot;20300&quot; value=&quot;Slide 38 - &amp;quot;Military Justice for Leaders&amp;quot;&quot;/&gt;&lt;property id=&quot;20307&quot; value=&quot;412&quot;/&gt;&lt;/object&gt;&lt;object type=&quot;3&quot; unique_id=&quot;12402&quot;&gt;&lt;property id=&quot;20148&quot; value=&quot;5&quot;/&gt;&lt;property id=&quot;20300&quot; value=&quot;Slide 39 - &amp;quot;MILITARY JUSTICE FOR LEADERS&amp;quot;&quot;/&gt;&lt;property id=&quot;20307&quot; value=&quot;413&quot;/&gt;&lt;/object&gt;&lt;object type=&quot;3&quot; unique_id=&quot;12403&quot;&gt;&lt;property id=&quot;20148&quot; value=&quot;5&quot;/&gt;&lt;property id=&quot;20300&quot; value=&quot;Slide 40 - &amp;quot;Punitive Options&amp;quot;&quot;/&gt;&lt;property id=&quot;20307&quot; value=&quot;451&quot;/&gt;&lt;/object&gt;&lt;object type=&quot;3&quot; unique_id=&quot;12404&quot;&gt;&lt;property id=&quot;20148&quot; value=&quot;5&quot;/&gt;&lt;property id=&quot;20300&quot; value=&quot;Slide 41 - &amp;quot;Nonjudicial Punishment&amp;#x0D;&amp;#x0A;Article 15&amp;quot;&quot;/&gt;&lt;property id=&quot;20307&quot; value=&quot;452&quot;/&gt;&lt;/object&gt;&lt;object type=&quot;3&quot; unique_id=&quot;12405&quot;&gt;&lt;property id=&quot;20148&quot; value=&quot;5&quot;/&gt;&lt;property id=&quot;20300&quot; value=&quot;Slide 42 - &amp;quot;Article 15&amp;#x0D;&amp;#x0A; Initial Responsibilities Of The Commander&amp;quot;&quot;/&gt;&lt;property id=&quot;20307&quot; value=&quot;416&quot;/&gt;&lt;/object&gt;&lt;object type=&quot;3&quot; unique_id=&quot;12406&quot;&gt;&lt;property id=&quot;20148&quot; value=&quot;5&quot;/&gt;&lt;property id=&quot;20300&quot; value=&quot;Slide 43 - &amp;quot;All Article 15s&amp;#x0D;&amp;#x0A;Soldiers’ Rights&amp;quot;&quot;/&gt;&lt;property id=&quot;20307&quot; value=&quot;417&quot;/&gt;&lt;/object&gt;&lt;object type=&quot;3&quot; unique_id=&quot;12407&quot;&gt;&lt;property id=&quot;20148&quot; value=&quot;5&quot;/&gt;&lt;property id=&quot;20300&quot; value=&quot;Slide 44 - &amp;quot;Formal Article 15&amp;#x0D;&amp;#x0A;Soldiers’ Rights&amp;quot;&quot;/&gt;&lt;property id=&quot;20307&quot; value=&quot;418&quot;/&gt;&lt;/object&gt;&lt;object type=&quot;3&quot; unique_id=&quot;12408&quot;&gt;&lt;property id=&quot;20148&quot; value=&quot;5&quot;/&gt;&lt;property id=&quot;20300&quot; value=&quot;Slide 45 - &amp;quot;Article 15 Hearing&amp;quot;&quot;/&gt;&lt;property id=&quot;20307&quot; value=&quot;419&quot;/&gt;&lt;/object&gt;&lt;object type=&quot;3&quot; unique_id=&quot;12409&quot;&gt;&lt;property id=&quot;20148&quot; value=&quot;5&quot;/&gt;&lt;property id=&quot;20300&quot; value=&quot;Slide 46 - &amp;quot;Article 15 Punishment&amp;quot;&quot;/&gt;&lt;property id=&quot;20307&quot; value=&quot;420&quot;/&gt;&lt;/object&gt;&lt;object type=&quot;3&quot; unique_id=&quot;12410&quot;&gt;&lt;property id=&quot;20148&quot; value=&quot;5&quot;/&gt;&lt;property id=&quot;20300&quot; value=&quot;Slide 47 - &amp;quot;Article 15&amp;#x0D;&amp;#x0A;Enlisted Types &amp;amp; Punishments Chart&amp;quot;&quot;/&gt;&lt;property id=&quot;20307&quot; value=&quot;421&quot;/&gt;&lt;/object&gt;&lt;object type=&quot;3&quot; unique_id=&quot;12411&quot;&gt;&lt;property id=&quot;20148&quot; value=&quot;5&quot;/&gt;&lt;property id=&quot;20300&quot; value=&quot;Slide 49 - &amp;quot;Article 15 Appeals&amp;quot;&quot;/&gt;&lt;property id=&quot;20307&quot; value=&quot;422&quot;/&gt;&lt;/object&gt;&lt;object type=&quot;3&quot; unique_id=&quot;12412&quot;&gt;&lt;property id=&quot;20148&quot; value=&quot;5&quot;/&gt;&lt;property id=&quot;20300&quot; value=&quot;Slide 50 - &amp;quot;Article 15&amp;#x0D;&amp;#x0A;Filing&amp;quot;&quot;/&gt;&lt;property id=&quot;20307&quot; value=&quot;423&quot;/&gt;&lt;/object&gt;&lt;object type=&quot;3&quot; unique_id=&quot;12413&quot;&gt;&lt;property id=&quot;20148&quot; value=&quot;5&quot;/&gt;&lt;property id=&quot;20300&quot; value=&quot;Slide 51 - &amp;quot;Courts-Martial&amp;quot;&quot;/&gt;&lt;property id=&quot;20307&quot; value=&quot;424&quot;/&gt;&lt;/object&gt;&lt;object type=&quot;3&quot; unique_id=&quot;12414&quot;&gt;&lt;property id=&quot;20148&quot; value=&quot;5&quot;/&gt;&lt;property id=&quot;20300&quot; value=&quot;Slide 52 - &amp;quot;Summary Courts-Martial&amp;quot;&quot;/&gt;&lt;property id=&quot;20307&quot; value=&quot;425&quot;/&gt;&lt;/object&gt;&lt;object type=&quot;3&quot; unique_id=&quot;12415&quot;&gt;&lt;property id=&quot;20148&quot; value=&quot;5&quot;/&gt;&lt;property id=&quot;20300&quot; value=&quot;Slide 53 - &amp;quot;Summary Courts-Martial&amp;quot;&quot;/&gt;&lt;property id=&quot;20307&quot; value=&quot;453&quot;/&gt;&lt;/object&gt;&lt;object type=&quot;3&quot; unique_id=&quot;12416&quot;&gt;&lt;property id=&quot;20148&quot; value=&quot;5&quot;/&gt;&lt;property id=&quot;20300&quot; value=&quot;Slide 54 - &amp;quot;Special Courts-Martial&amp;quot;&quot;/&gt;&lt;property id=&quot;20307&quot; value=&quot;426&quot;/&gt;&lt;/object&gt;&lt;object type=&quot;3&quot; unique_id=&quot;12417&quot;&gt;&lt;property id=&quot;20148&quot; value=&quot;5&quot;/&gt;&lt;property id=&quot;20300&quot; value=&quot;Slide 55 - &amp;quot;Special Courts-Martial&amp;quot;&quot;/&gt;&lt;property id=&quot;20307&quot; value=&quot;454&quot;/&gt;&lt;/object&gt;&lt;object type=&quot;3&quot; unique_id=&quot;12419&quot;&gt;&lt;property id=&quot;20148&quot; value=&quot;5&quot;/&gt;&lt;property id=&quot;20300&quot; value=&quot;Slide 56 - &amp;quot;General Courts-Martial&amp;quot;&quot;/&gt;&lt;property id=&quot;20307&quot; value=&quot;428&quot;/&gt;&lt;/object&gt;&lt;object type=&quot;3&quot; unique_id=&quot;12420&quot;&gt;&lt;property id=&quot;20148&quot; value=&quot;5&quot;/&gt;&lt;property id=&quot;20300&quot; value=&quot;Slide 57 - &amp;quot;General Courts-Martial&amp;quot;&quot;/&gt;&lt;property id=&quot;20307&quot; value=&quot;455&quot;/&gt;&lt;/object&gt;&lt;object type=&quot;3&quot; unique_id=&quot;12421&quot;&gt;&lt;property id=&quot;20148&quot; value=&quot;5&quot;/&gt;&lt;property id=&quot;20300&quot; value=&quot;Slide 58 - &amp;quot;Prefer &amp;amp; Forward Charges&amp;quot;&quot;/&gt;&lt;property id=&quot;20307&quot; value=&quot;429&quot;/&gt;&lt;/object&gt;&lt;object type=&quot;3&quot; unique_id=&quot;12422&quot;&gt;&lt;property id=&quot;20148&quot; value=&quot;5&quot;/&gt;&lt;property id=&quot;20300&quot; value=&quot;Slide 59 - &amp;quot;Pretrial Restraint is Authorized Upon Probable Cause that:&amp;quot;&quot;/&gt;&lt;property id=&quot;20307&quot; value=&quot;430&quot;/&gt;&lt;/object&gt;&lt;object type=&quot;3&quot; unique_id=&quot;12423&quot;&gt;&lt;property id=&quot;20148&quot; value=&quot;5&quot;/&gt;&lt;property id=&quot;20300&quot; value=&quot;Slide 60 - &amp;quot;Forms Of Pretrial Restraint&amp;quot;&quot;/&gt;&lt;property id=&quot;20307&quot; value=&quot;431&quot;/&gt;&lt;/object&gt;&lt;object type=&quot;3&quot; unique_id=&quot;12424&quot;&gt;&lt;property id=&quot;20148&quot; value=&quot;5&quot;/&gt;&lt;property id=&quot;20300&quot; value=&quot;Slide 61 - &amp;quot;Pretrial Confinement &amp;quot;&quot;/&gt;&lt;property id=&quot;20307&quot; value=&quot;434&quot;/&gt;&lt;/object&gt;&lt;object type=&quot;3&quot; unique_id=&quot;12425&quot;&gt;&lt;property id=&quot;20148&quot; value=&quot;5&quot;/&gt;&lt;property id=&quot;20300&quot; value=&quot;Slide 62 - &amp;quot;Speedy Trial Rules&amp;#x0D;&amp;#x0A;&amp;quot;&quot;/&gt;&lt;property id=&quot;20307&quot; value=&quot;435&quot;/&gt;&lt;/object&gt;&lt;object type=&quot;3&quot; unique_id=&quot;12426&quot;&gt;&lt;property id=&quot;20148&quot; value=&quot;5&quot;/&gt;&lt;property id=&quot;20300&quot; value=&quot;Slide 63 - &amp;quot;Unlawful Command Influence&amp;quot;&quot;/&gt;&lt;property id=&quot;20307&quot; value=&quot;436&quot;/&gt;&lt;/object&gt;&lt;object type=&quot;3&quot; unique_id=&quot;12427&quot;&gt;&lt;property id=&quot;20148&quot; value=&quot;5&quot;/&gt;&lt;property id=&quot;20300&quot; value=&quot;Slide 64 - &amp;quot;10 Commandments Of Unlawful Command Influence&amp;quot;&quot;/&gt;&lt;property id=&quot;20307&quot; value=&quot;437&quot;/&gt;&lt;/object&gt;&lt;object type=&quot;3&quot; unique_id=&quot;12428&quot;&gt;&lt;property id=&quot;20148&quot; value=&quot;5&quot;/&gt;&lt;property id=&quot;20300&quot; value=&quot;Slide 65 - &amp;quot;10 Commandments Of Unlawful Command Influence&amp;quot;&quot;/&gt;&lt;property id=&quot;20307&quot; value=&quot;438&quot;/&gt;&lt;/object&gt;&lt;object type=&quot;3&quot; unique_id=&quot;12429&quot;&gt;&lt;property id=&quot;20148&quot; value=&quot;5&quot;/&gt;&lt;property id=&quot;20300&quot; value=&quot;Slide 66 - &amp;quot;Key Takeaways&amp;quot;&quot;/&gt;&lt;property id=&quot;20307&quot; value=&quot;440&quot;/&gt;&lt;/object&gt;&lt;object type=&quot;3&quot; unique_id=&quot;12430&quot;&gt;&lt;property id=&quot;20148&quot; value=&quot;5&quot;/&gt;&lt;property id=&quot;20300&quot; value=&quot;Slide 67 - &amp;quot;Questions&amp;quot;&quot;/&gt;&lt;property id=&quot;20307&quot; value=&quot;441&quot;/&gt;&lt;/object&gt;&lt;object type=&quot;3&quot; unique_id=&quot;12431&quot;&gt;&lt;property id=&quot;20148&quot; value=&quot;5&quot;/&gt;&lt;property id=&quot;20300&quot; value=&quot;Slide 48 - &amp;quot;Article 15&amp;#x0D;&amp;#x0A;Officer Types &amp;amp; Punishments Chart&amp;quot;&quot;/&gt;&lt;property id=&quot;20307&quot; value=&quot;459&quot;/&gt;&lt;/object&gt;&lt;object type=&quot;3&quot; unique_id=&quot;12675&quot;&gt;&lt;property id=&quot;20148&quot; value=&quot;5&quot;/&gt;&lt;property id=&quot;20300&quot; value=&quot;Slide 33 - &amp;quot;The Bar to Reenlistment&amp;quot;&quot;/&gt;&lt;property id=&quot;20307&quot; value=&quot;460&quot;/&gt;&lt;/object&gt;&lt;/object&gt;&lt;/object&gt;&lt;/database&gt;"/>
  <p:tag name="SECTOMILLISECCONVERTED" val="1"/>
</p:tagLst>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600200" marR="0" indent="-228600" algn="l" defTabSz="914400" rtl="0" eaLnBrk="1" fontAlgn="base" latinLnBrk="0" hangingPunct="1">
          <a:lnSpc>
            <a:spcPct val="110000"/>
          </a:lnSpc>
          <a:spcBef>
            <a:spcPct val="20000"/>
          </a:spcBef>
          <a:spcAft>
            <a:spcPct val="0"/>
          </a:spcAft>
          <a:buClrTx/>
          <a:buSzTx/>
          <a:buFontTx/>
          <a:buChar char="•"/>
          <a:tabLst/>
          <a:defRPr kumimoji="0" lang="en-US" sz="2000" b="0" i="1" u="none" strike="noStrike" cap="none" normalizeH="0" baseline="0" smtClean="0">
            <a:ln>
              <a:noFill/>
            </a:ln>
            <a:solidFill>
              <a:srgbClr val="003B76"/>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FE31E91CA4A3D04F9F2981BF13533728" ma:contentTypeVersion="5" ma:contentTypeDescription="Create a new PowerPoint." ma:contentTypeScope="" ma:versionID="d75aa20c4d5cae762586b7b98b542816">
  <xsd:schema xmlns:xsd="http://www.w3.org/2001/XMLSchema" xmlns:p="http://schemas.microsoft.com/office/2006/metadata/properties" targetNamespace="http://schemas.microsoft.com/office/2006/metadata/properties" ma:root="true" ma:fieldsID="558c79f3ad0bdf2517d8d14b3d58378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3CA3DC4-3201-40BC-9C6D-3321D245D071}">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8D7D6AF-3C0D-4B17-8460-1E90EC976AEA}">
  <ds:schemaRefs>
    <ds:schemaRef ds:uri="http://schemas.microsoft.com/sharepoint/v3/contenttype/forms"/>
  </ds:schemaRefs>
</ds:datastoreItem>
</file>

<file path=customXml/itemProps3.xml><?xml version="1.0" encoding="utf-8"?>
<ds:datastoreItem xmlns:ds="http://schemas.openxmlformats.org/officeDocument/2006/customXml" ds:itemID="{B3EBB44B-9B74-4D2A-AE87-4180704002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Globe</Template>
  <TotalTime>30713</TotalTime>
  <Words>2045</Words>
  <Application>Microsoft Office PowerPoint</Application>
  <PresentationFormat>Widescreen</PresentationFormat>
  <Paragraphs>178</Paragraphs>
  <Slides>16</Slides>
  <Notes>10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16</vt:i4>
      </vt:variant>
    </vt:vector>
  </HeadingPairs>
  <TitlesOfParts>
    <vt:vector size="27" baseType="lpstr">
      <vt:lpstr> Arial</vt:lpstr>
      <vt:lpstr>Arial</vt:lpstr>
      <vt:lpstr>Calibri</vt:lpstr>
      <vt:lpstr>Calibri Light</vt:lpstr>
      <vt:lpstr>Corbel</vt:lpstr>
      <vt:lpstr>Times New Roman</vt:lpstr>
      <vt:lpstr>Wingdings</vt:lpstr>
      <vt:lpstr>2_Default Design</vt:lpstr>
      <vt:lpstr>Custom Design</vt:lpstr>
      <vt:lpstr>1_Office Theme</vt:lpstr>
      <vt:lpstr>Banded</vt:lpstr>
      <vt:lpstr>HIPAA </vt:lpstr>
      <vt:lpstr>Topics of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Gonzalez, Humberto J (Berto) SR CTR USARMY (USA)</cp:lastModifiedBy>
  <cp:revision>641</cp:revision>
  <cp:lastPrinted>2019-11-15T18:08:30Z</cp:lastPrinted>
  <dcterms:created xsi:type="dcterms:W3CDTF">2003-03-25T02:45:24Z</dcterms:created>
  <dcterms:modified xsi:type="dcterms:W3CDTF">2024-09-12T18:09:43Z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0x010100FE31E91CA4A3D04F9F2981BF13533728</vt:lpwstr>
  </property>
  <property fmtid="{D5CDD505-2E9C-101B-9397-08002B2CF9AE}" pid="3" name="TemplateUrl">
    <vt:lpwstr/>
  </property>
  <property fmtid="{D5CDD505-2E9C-101B-9397-08002B2CF9AE}" pid="4" name="_SourceUrl">
    <vt:lpwstr/>
  </property>
  <property fmtid="{D5CDD505-2E9C-101B-9397-08002B2CF9AE}" pid="5" name="xd_Signature">
    <vt:bool>false</vt:bool>
  </property>
  <property fmtid="{D5CDD505-2E9C-101B-9397-08002B2CF9AE}" pid="6" name="xd_ProgID">
    <vt:lpwstr/>
  </property>
</Properties>
</file>